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61" r:id="rId4"/>
    <p:sldId id="289" r:id="rId5"/>
    <p:sldId id="264" r:id="rId6"/>
    <p:sldId id="263" r:id="rId7"/>
    <p:sldId id="339" r:id="rId8"/>
    <p:sldId id="269" r:id="rId9"/>
    <p:sldId id="340" r:id="rId10"/>
    <p:sldId id="342" r:id="rId11"/>
    <p:sldId id="341" r:id="rId12"/>
    <p:sldId id="271" r:id="rId13"/>
    <p:sldId id="288" r:id="rId14"/>
    <p:sldId id="272" r:id="rId15"/>
    <p:sldId id="359" r:id="rId16"/>
    <p:sldId id="360" r:id="rId17"/>
    <p:sldId id="361" r:id="rId18"/>
    <p:sldId id="273" r:id="rId19"/>
    <p:sldId id="314" r:id="rId20"/>
    <p:sldId id="329" r:id="rId21"/>
    <p:sldId id="320" r:id="rId22"/>
    <p:sldId id="274" r:id="rId23"/>
    <p:sldId id="275" r:id="rId24"/>
    <p:sldId id="279" r:id="rId25"/>
    <p:sldId id="284" r:id="rId26"/>
    <p:sldId id="326" r:id="rId27"/>
    <p:sldId id="328" r:id="rId28"/>
    <p:sldId id="291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0070C0"/>
    <a:srgbClr val="5DA1D0"/>
    <a:srgbClr val="404040"/>
    <a:srgbClr val="E6E6E6"/>
    <a:srgbClr val="848383"/>
    <a:srgbClr val="6D6D6D"/>
    <a:srgbClr val="8F8F8E"/>
    <a:srgbClr val="3765AF"/>
    <a:srgbClr val="2F55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14"/>
      </p:cViewPr>
      <p:guideLst>
        <p:guide orient="horz" pos="212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299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F8777-A6DF-4004-BF2D-5451A2DEB2B5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829087-9B48-4020-A53F-D99920FFD3D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05B84-F6A7-4C6A-8C2F-D900770DB97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E605B84-F6A7-4C6A-8C2F-D900770DB97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829087-9B48-4020-A53F-D99920FFD3D2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173584" y="2407330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34464" y="2407330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8095343" y="2407330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4430372" y="1957565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1"/>
          </p:nvPr>
        </p:nvSpPr>
        <p:spPr>
          <a:xfrm>
            <a:off x="6488339" y="1957565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011380" y="2912155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1"/>
          </p:nvPr>
        </p:nvSpPr>
        <p:spPr>
          <a:xfrm>
            <a:off x="3228855" y="2912155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2"/>
          </p:nvPr>
        </p:nvSpPr>
        <p:spPr>
          <a:xfrm>
            <a:off x="5446330" y="2912155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3"/>
          </p:nvPr>
        </p:nvSpPr>
        <p:spPr>
          <a:xfrm>
            <a:off x="7663805" y="2912155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4"/>
          </p:nvPr>
        </p:nvSpPr>
        <p:spPr>
          <a:xfrm>
            <a:off x="9881280" y="2912155"/>
            <a:ext cx="1288144" cy="1288144"/>
          </a:xfrm>
          <a:custGeom>
            <a:avLst/>
            <a:gdLst>
              <a:gd name="connsiteX0" fmla="*/ 644072 w 1288144"/>
              <a:gd name="connsiteY0" fmla="*/ 0 h 1288144"/>
              <a:gd name="connsiteX1" fmla="*/ 1288144 w 1288144"/>
              <a:gd name="connsiteY1" fmla="*/ 644072 h 1288144"/>
              <a:gd name="connsiteX2" fmla="*/ 644072 w 1288144"/>
              <a:gd name="connsiteY2" fmla="*/ 1288144 h 1288144"/>
              <a:gd name="connsiteX3" fmla="*/ 0 w 1288144"/>
              <a:gd name="connsiteY3" fmla="*/ 644072 h 1288144"/>
              <a:gd name="connsiteX4" fmla="*/ 644072 w 1288144"/>
              <a:gd name="connsiteY4" fmla="*/ 0 h 12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8144" h="1288144">
                <a:moveTo>
                  <a:pt x="644072" y="0"/>
                </a:moveTo>
                <a:cubicBezTo>
                  <a:pt x="999783" y="0"/>
                  <a:pt x="1288144" y="288361"/>
                  <a:pt x="1288144" y="644072"/>
                </a:cubicBezTo>
                <a:cubicBezTo>
                  <a:pt x="1288144" y="999783"/>
                  <a:pt x="999783" y="1288144"/>
                  <a:pt x="644072" y="1288144"/>
                </a:cubicBezTo>
                <a:cubicBezTo>
                  <a:pt x="288361" y="1288144"/>
                  <a:pt x="0" y="999783"/>
                  <a:pt x="0" y="644072"/>
                </a:cubicBezTo>
                <a:cubicBezTo>
                  <a:pt x="0" y="288361"/>
                  <a:pt x="288361" y="0"/>
                  <a:pt x="644072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10146" y="1555746"/>
            <a:ext cx="10171709" cy="3327400"/>
          </a:xfrm>
          <a:custGeom>
            <a:avLst/>
            <a:gdLst>
              <a:gd name="connsiteX0" fmla="*/ 211689 w 10171709"/>
              <a:gd name="connsiteY0" fmla="*/ 0 h 3327400"/>
              <a:gd name="connsiteX1" fmla="*/ 9960020 w 10171709"/>
              <a:gd name="connsiteY1" fmla="*/ 0 h 3327400"/>
              <a:gd name="connsiteX2" fmla="*/ 10171709 w 10171709"/>
              <a:gd name="connsiteY2" fmla="*/ 211689 h 3327400"/>
              <a:gd name="connsiteX3" fmla="*/ 10171709 w 10171709"/>
              <a:gd name="connsiteY3" fmla="*/ 3115711 h 3327400"/>
              <a:gd name="connsiteX4" fmla="*/ 9960020 w 10171709"/>
              <a:gd name="connsiteY4" fmla="*/ 3327400 h 3327400"/>
              <a:gd name="connsiteX5" fmla="*/ 211689 w 10171709"/>
              <a:gd name="connsiteY5" fmla="*/ 3327400 h 3327400"/>
              <a:gd name="connsiteX6" fmla="*/ 0 w 10171709"/>
              <a:gd name="connsiteY6" fmla="*/ 3115711 h 3327400"/>
              <a:gd name="connsiteX7" fmla="*/ 0 w 10171709"/>
              <a:gd name="connsiteY7" fmla="*/ 211689 h 3327400"/>
              <a:gd name="connsiteX8" fmla="*/ 211689 w 10171709"/>
              <a:gd name="connsiteY8" fmla="*/ 0 h 332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171709" h="3327400">
                <a:moveTo>
                  <a:pt x="211689" y="0"/>
                </a:moveTo>
                <a:lnTo>
                  <a:pt x="9960020" y="0"/>
                </a:lnTo>
                <a:cubicBezTo>
                  <a:pt x="10076933" y="0"/>
                  <a:pt x="10171709" y="94776"/>
                  <a:pt x="10171709" y="211689"/>
                </a:cubicBezTo>
                <a:lnTo>
                  <a:pt x="10171709" y="3115711"/>
                </a:lnTo>
                <a:cubicBezTo>
                  <a:pt x="10171709" y="3232624"/>
                  <a:pt x="10076933" y="3327400"/>
                  <a:pt x="9960020" y="3327400"/>
                </a:cubicBezTo>
                <a:lnTo>
                  <a:pt x="211689" y="3327400"/>
                </a:lnTo>
                <a:cubicBezTo>
                  <a:pt x="94776" y="3327400"/>
                  <a:pt x="0" y="3232624"/>
                  <a:pt x="0" y="3115711"/>
                </a:cubicBezTo>
                <a:lnTo>
                  <a:pt x="0" y="211689"/>
                </a:lnTo>
                <a:cubicBezTo>
                  <a:pt x="0" y="94776"/>
                  <a:pt x="94776" y="0"/>
                  <a:pt x="211689" y="0"/>
                </a:cubicBezTo>
                <a:close/>
              </a:path>
            </a:pathLst>
          </a:custGeom>
          <a:solidFill>
            <a:schemeClr val="bg1"/>
          </a:solidFill>
          <a:effectLst>
            <a:innerShdw blurRad="114300">
              <a:prstClr val="black"/>
            </a:innerShdw>
          </a:effectLst>
        </p:spPr>
        <p:txBody>
          <a:bodyPr wrap="square">
            <a:noAutofit/>
          </a:bodyPr>
          <a:lstStyle>
            <a:lvl1pPr>
              <a:defRPr lang="zh-CN" altLang="en-US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/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395A7-C5DF-4180-B6CE-AD2798636690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0164A-D509-4402-AFC7-1C044C3A8D4E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组合 7"/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/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C:\Users\tongwei123\Desktop\&#20415;&#25658;&#24335;ETC&#24555;&#36895;&#21457;&#34892;&#19968;&#20307;&#26426;\ETC&#21457;&#21345;&#27969;&#31243;z6.26.mp4" TargetMode="External"/><Relationship Id="rId1" Type="http://schemas.microsoft.com/office/2007/relationships/media" Target="file:///C:\Users\tongwei123\Desktop\&#20415;&#25658;&#24335;ETC&#24555;&#36895;&#21457;&#34892;&#19968;&#20307;&#26426;\ETC&#21457;&#21345;&#27969;&#31243;z6.26.mp4" TargetMode="Externa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577" y="550235"/>
            <a:ext cx="8937473" cy="6321100"/>
          </a:xfrm>
          <a:prstGeom prst="rect">
            <a:avLst/>
          </a:prstGeom>
        </p:spPr>
      </p:pic>
      <p:sp>
        <p:nvSpPr>
          <p:cNvPr id="15" name="菱形 14"/>
          <p:cNvSpPr/>
          <p:nvPr/>
        </p:nvSpPr>
        <p:spPr>
          <a:xfrm>
            <a:off x="-916323" y="-130358"/>
            <a:ext cx="3270465" cy="3270465"/>
          </a:xfrm>
          <a:prstGeom prst="diamond">
            <a:avLst/>
          </a:prstGeom>
          <a:blipFill>
            <a:blip r:embed="rId5"/>
            <a:stretch>
              <a:fillRect l="-15239" r="-15239"/>
            </a:stretch>
          </a:blipFill>
          <a:effectLst>
            <a:outerShdw blurRad="50800" dist="38100" dir="27000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3" name="菱形 22"/>
          <p:cNvSpPr/>
          <p:nvPr/>
        </p:nvSpPr>
        <p:spPr>
          <a:xfrm>
            <a:off x="15982" y="4264057"/>
            <a:ext cx="2224919" cy="2224919"/>
          </a:xfrm>
          <a:prstGeom prst="diamond">
            <a:avLst/>
          </a:prstGeom>
          <a:blipFill>
            <a:blip r:embed="rId6"/>
            <a:stretch>
              <a:fillRect l="-12909" r="-12909"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671785" y="1521429"/>
            <a:ext cx="3830400" cy="3830400"/>
          </a:xfrm>
          <a:prstGeom prst="diamond">
            <a:avLst/>
          </a:prstGeom>
          <a:blipFill>
            <a:blip r:embed="rId7"/>
            <a:stretch>
              <a:fillRect l="-38451" r="-38451"/>
            </a:stretch>
          </a:blipFill>
          <a:ln>
            <a:noFill/>
          </a:ln>
          <a:effectLst>
            <a:innerShdw blurRad="241300" dist="266700" dir="13500000">
              <a:prstClr val="black">
                <a:alpha val="34000"/>
              </a:prstClr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2793995" y="167933"/>
            <a:ext cx="2307882" cy="2310583"/>
          </a:xfrm>
          <a:prstGeom prst="diamond">
            <a:avLst/>
          </a:prstGeom>
          <a:gradFill>
            <a:gsLst>
              <a:gs pos="0">
                <a:srgbClr val="F8F8FA"/>
              </a:gs>
              <a:gs pos="0">
                <a:srgbClr val="8FC8E4"/>
              </a:gs>
              <a:gs pos="100000">
                <a:srgbClr val="2E5CAA"/>
              </a:gs>
            </a:gsLst>
            <a:lin ang="0" scaled="1"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/>
          <p:cNvSpPr/>
          <p:nvPr/>
        </p:nvSpPr>
        <p:spPr>
          <a:xfrm>
            <a:off x="-1247225" y="3044279"/>
            <a:ext cx="2307882" cy="2310583"/>
          </a:xfrm>
          <a:prstGeom prst="diamond">
            <a:avLst/>
          </a:prstGeom>
          <a:gradFill>
            <a:gsLst>
              <a:gs pos="0">
                <a:srgbClr val="F8F8FA"/>
              </a:gs>
              <a:gs pos="0">
                <a:srgbClr val="8FC8E4"/>
              </a:gs>
              <a:gs pos="100000">
                <a:srgbClr val="2E5CAA"/>
              </a:gs>
            </a:gsLst>
            <a:lin ang="0" scaled="1"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菱形 50"/>
          <p:cNvSpPr/>
          <p:nvPr/>
        </p:nvSpPr>
        <p:spPr>
          <a:xfrm>
            <a:off x="1166206" y="5454533"/>
            <a:ext cx="2307882" cy="2310583"/>
          </a:xfrm>
          <a:prstGeom prst="diamond">
            <a:avLst/>
          </a:prstGeom>
          <a:gradFill>
            <a:gsLst>
              <a:gs pos="0">
                <a:srgbClr val="F8F8FA"/>
              </a:gs>
              <a:gs pos="0">
                <a:srgbClr val="8FC8E4"/>
              </a:gs>
              <a:gs pos="100000">
                <a:srgbClr val="2E5CAA"/>
              </a:gs>
            </a:gsLst>
            <a:lin ang="0" scaled="1"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5847715" y="3364865"/>
            <a:ext cx="4538980" cy="665480"/>
          </a:xfrm>
          <a:prstGeom prst="rect">
            <a:avLst/>
          </a:prstGeom>
          <a:gradFill flip="none" rotWithShape="1">
            <a:gsLst>
              <a:gs pos="100000">
                <a:srgbClr val="3765AF"/>
              </a:gs>
              <a:gs pos="0">
                <a:srgbClr val="8AC2E1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产品培训资料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5542270" y="1120688"/>
            <a:ext cx="5149814" cy="76835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57150" h="38100" prst="artDeco"/>
              <a:bevelB w="38100" h="38100" prst="relaxedInset"/>
            </a:sp3d>
          </a:bodyPr>
          <a:lstStyle/>
          <a:p>
            <a:pPr algn="ctr"/>
            <a:r>
              <a:rPr lang="en-US" sz="4400" b="1">
                <a:gradFill>
                  <a:gsLst>
                    <a:gs pos="0">
                      <a:srgbClr val="F8F8FA"/>
                    </a:gs>
                    <a:gs pos="0">
                      <a:srgbClr val="8FC8E4"/>
                    </a:gs>
                    <a:gs pos="100000">
                      <a:srgbClr val="2E5CAA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4400" b="1">
                <a:gradFill>
                  <a:gsLst>
                    <a:gs pos="0">
                      <a:srgbClr val="F8F8FA"/>
                    </a:gs>
                    <a:gs pos="0">
                      <a:srgbClr val="8FC8E4"/>
                    </a:gs>
                    <a:gs pos="100000">
                      <a:srgbClr val="2E5CAA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便携式发行机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10810" y="5083810"/>
            <a:ext cx="517588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山东通维信息工程有限公司</a:t>
            </a:r>
            <a:endParaRPr lang="zh-CN" altLang="en-US" sz="2400" b="1" dirty="0"/>
          </a:p>
          <a:p>
            <a:r>
              <a:rPr lang="zh-CN" altLang="en-US" sz="2400" b="1" dirty="0"/>
              <a:t>       </a:t>
            </a:r>
          </a:p>
          <a:p>
            <a:r>
              <a:rPr lang="zh-CN" altLang="en-US" sz="2400" b="1" dirty="0"/>
              <a:t>                     </a:t>
            </a:r>
            <a:r>
              <a:rPr lang="en-US" altLang="zh-CN" sz="2400" b="1" dirty="0"/>
              <a:t>2019</a:t>
            </a:r>
            <a:r>
              <a:rPr lang="zh-CN" altLang="en-US" sz="2400" b="1" dirty="0"/>
              <a:t>年</a:t>
            </a:r>
            <a:r>
              <a:rPr lang="en-US" altLang="zh-CN" sz="2400" b="1" dirty="0"/>
              <a:t>11</a:t>
            </a:r>
            <a:r>
              <a:rPr lang="zh-CN" altLang="en-US" sz="2400" b="1" dirty="0"/>
              <a:t>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>
        <p:checker/>
      </p:transition>
    </mc:Choice>
    <mc:Fallback xmlns="">
      <p:transition spd="slow" advClick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675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75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75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3" grpId="0" animBg="1"/>
      <p:bldP spid="27" grpId="0" animBg="1"/>
      <p:bldP spid="31" grpId="0" bldLvl="0" animBg="1"/>
      <p:bldP spid="50" grpId="0" animBg="1"/>
      <p:bldP spid="51" grpId="0" animBg="1"/>
      <p:bldP spid="55" grpId="0" bldLvl="0" animBg="1"/>
      <p:bldP spid="5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3"/>
          <p:cNvSpPr txBox="1"/>
          <p:nvPr/>
        </p:nvSpPr>
        <p:spPr>
          <a:xfrm>
            <a:off x="416731" y="-38701"/>
            <a:ext cx="49301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登录界面，左边为</a:t>
            </a:r>
            <a:r>
              <a:rPr lang="en-US" altLang="zh-CN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发行中心</a:t>
            </a:r>
            <a:r>
              <a:rPr lang="en-US" altLang="zh-CN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5850F28-BD49-4381-A820-92C08C599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55192"/>
            <a:ext cx="12192000" cy="554761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7225665" y="1451610"/>
            <a:ext cx="4523105" cy="9772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、将车主身份证放到身份证识别区，点击窗口中“识别”按钮；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3797" y="2923078"/>
            <a:ext cx="3926840" cy="38398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007FA3-16E6-4BBF-A2F2-DDA3CB15C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90" y="1172094"/>
            <a:ext cx="7122275" cy="55908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Box 149"/>
          <p:cNvSpPr txBox="1"/>
          <p:nvPr/>
        </p:nvSpPr>
        <p:spPr>
          <a:xfrm>
            <a:off x="-36830" y="202565"/>
            <a:ext cx="109093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将车主身份证放到扫描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仓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分别将身份证正反面依次点击</a:t>
            </a:r>
            <a:r>
              <a:rPr lang="en-US" altLang="zh-CN"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拍照</a:t>
            </a:r>
            <a:r>
              <a:rPr lang="en-US" altLang="zh-CN" sz="28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输入手机号，点击获取验证码，补全信息后，点击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实名认证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2A17F7-7458-46F7-AD92-3C17CABD7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234" y="1095117"/>
            <a:ext cx="7905750" cy="57628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3"/>
          <p:cNvSpPr txBox="1"/>
          <p:nvPr/>
        </p:nvSpPr>
        <p:spPr>
          <a:xfrm>
            <a:off x="-60325" y="10160"/>
            <a:ext cx="11950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3、将车主行驶证主副页依次放到扫描区，分别点击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拍照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按钮，提取行驶证主副页照片和提取车辆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车牌号码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等信息，由于外界因素（照片清晰度）可能导致获取车辆信息有误，请手动补全全部信息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5F9B7C-DFE2-439D-B727-53CFE43EE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971" y="1296785"/>
            <a:ext cx="7781925" cy="5436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353695" y="242916"/>
            <a:ext cx="11591694" cy="49795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、录入车辆信息后点击页面下方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A55A3A-C5F2-4FF6-8895-6F0B2EDE8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" y="1043461"/>
            <a:ext cx="11891847" cy="57895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408940" y="505460"/>
            <a:ext cx="11353569" cy="9411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录入签约银行信息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输入预留手机号码，点击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签约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注：预留手机号必须为实名认证用户在银行所留手机号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52914A-FD47-4C19-AF28-7427C55344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371" y="1446615"/>
            <a:ext cx="9253851" cy="5396222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89BD1755-FA55-4148-B778-53B8B1B00E63}"/>
              </a:ext>
            </a:extLst>
          </p:cNvPr>
          <p:cNvSpPr/>
          <p:nvPr/>
        </p:nvSpPr>
        <p:spPr>
          <a:xfrm>
            <a:off x="408940" y="505460"/>
            <a:ext cx="11353569" cy="9411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录入婚姻状况及开票手机号信息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点击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【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添加联系人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按钮；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注：如果婚姻状况为已婚，必须添加两个联系人，并且第一个联系人关系为夫妻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B5302D-11DE-499D-87F7-CBAD3410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24" y="1809115"/>
            <a:ext cx="7888316" cy="45434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FEF5266-8122-42B6-AACD-89AECE126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640" y="1809114"/>
            <a:ext cx="3649749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6665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3C11A801-1347-4D62-BA58-5689BCDE1B11}"/>
              </a:ext>
            </a:extLst>
          </p:cNvPr>
          <p:cNvSpPr/>
          <p:nvPr/>
        </p:nvSpPr>
        <p:spPr>
          <a:xfrm>
            <a:off x="408940" y="505460"/>
            <a:ext cx="11353569" cy="9411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签署合同：点击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获取验证码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，签约时的预留手机号会收到验证码，录入验证码后，勾选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我已阅读并同意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…】,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最后点击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提交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按钮，进入审批环节</a:t>
            </a:r>
            <a:endParaRPr 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AF6CB5-E593-4FD3-B7B6-9FB276978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53" y="1725237"/>
            <a:ext cx="11205556" cy="492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74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0905" y="755650"/>
            <a:ext cx="4862426" cy="18275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、审批完成后，进入写卡页面，</a:t>
            </a:r>
            <a:r>
              <a:rPr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将CPU卡放在通行卡识别区，点击“写卡”按钮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，等待弹出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写卡成功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请勿重复点击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839" y="2643447"/>
            <a:ext cx="2394874" cy="161397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795" y="4366895"/>
            <a:ext cx="4144010" cy="23317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E51B0C-BDF6-40B1-8339-89C60D5C43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751" y="755650"/>
            <a:ext cx="7017154" cy="5942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矩形 51"/>
          <p:cNvSpPr/>
          <p:nvPr/>
        </p:nvSpPr>
        <p:spPr>
          <a:xfrm>
            <a:off x="7240905" y="465177"/>
            <a:ext cx="4770293" cy="182755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将OBU放在通行卡识别区，点击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一下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sz="2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写OBU”按钮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，等待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写入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OBU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成功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对话框</a:t>
            </a:r>
            <a:r>
              <a:rPr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请勿重复点击</a:t>
            </a:r>
            <a:endParaRPr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912" y="2292729"/>
            <a:ext cx="2029108" cy="159089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455" y="4152900"/>
            <a:ext cx="4414520" cy="24834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61A4B16-EC16-4162-95B9-0DF27BBBE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90" y="465177"/>
            <a:ext cx="6784917" cy="6171208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图片 1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61205"/>
            <a:ext cx="12192000" cy="28350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" name="组合 2"/>
          <p:cNvGrpSpPr/>
          <p:nvPr/>
        </p:nvGrpSpPr>
        <p:grpSpPr>
          <a:xfrm>
            <a:off x="1445214" y="3924562"/>
            <a:ext cx="1299571" cy="1171711"/>
            <a:chOff x="1445214" y="3604522"/>
            <a:chExt cx="1299571" cy="1171711"/>
          </a:xfrm>
          <a:solidFill>
            <a:srgbClr val="0070C0"/>
          </a:solidFill>
        </p:grpSpPr>
        <p:sp>
          <p:nvSpPr>
            <p:cNvPr id="40" name="Freeform 5"/>
            <p:cNvSpPr/>
            <p:nvPr/>
          </p:nvSpPr>
          <p:spPr bwMode="auto">
            <a:xfrm rot="1770191">
              <a:off x="1445214" y="3604522"/>
              <a:ext cx="1299571" cy="117171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1690080" y="3791491"/>
              <a:ext cx="809837" cy="7694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400" b="1">
                  <a:solidFill>
                    <a:schemeClr val="bg1"/>
                  </a:solidFill>
                </a:rPr>
                <a:t>01</a:t>
              </a:r>
              <a:endParaRPr lang="zh-CN" altLang="en-US" sz="4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217913" y="3924561"/>
            <a:ext cx="1299571" cy="1171711"/>
            <a:chOff x="1445214" y="3604522"/>
            <a:chExt cx="1299571" cy="1171711"/>
          </a:xfrm>
          <a:solidFill>
            <a:srgbClr val="0070C0"/>
          </a:solidFill>
        </p:grpSpPr>
        <p:sp>
          <p:nvSpPr>
            <p:cNvPr id="54" name="Freeform 5"/>
            <p:cNvSpPr/>
            <p:nvPr/>
          </p:nvSpPr>
          <p:spPr bwMode="auto">
            <a:xfrm rot="1770191">
              <a:off x="1445214" y="3604522"/>
              <a:ext cx="1299571" cy="117171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690080" y="3791491"/>
              <a:ext cx="809837" cy="7694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400" b="1">
                  <a:solidFill>
                    <a:schemeClr val="bg1"/>
                  </a:solidFill>
                </a:rPr>
                <a:t>02</a:t>
              </a:r>
              <a:endParaRPr lang="zh-CN" altLang="en-US" sz="4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912826" y="3939836"/>
            <a:ext cx="1299571" cy="1171711"/>
            <a:chOff x="1445214" y="3604522"/>
            <a:chExt cx="1299571" cy="1171711"/>
          </a:xfrm>
          <a:solidFill>
            <a:srgbClr val="0070C0"/>
          </a:solidFill>
        </p:grpSpPr>
        <p:sp>
          <p:nvSpPr>
            <p:cNvPr id="57" name="Freeform 5"/>
            <p:cNvSpPr/>
            <p:nvPr/>
          </p:nvSpPr>
          <p:spPr bwMode="auto">
            <a:xfrm rot="1770191">
              <a:off x="1445214" y="3604522"/>
              <a:ext cx="1299571" cy="117171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690080" y="3791491"/>
              <a:ext cx="809837" cy="7694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400" b="1">
                  <a:solidFill>
                    <a:schemeClr val="bg1"/>
                  </a:solidFill>
                </a:rPr>
                <a:t>03</a:t>
              </a:r>
              <a:endParaRPr lang="zh-CN" altLang="en-US" sz="4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9651474" y="3924560"/>
            <a:ext cx="1299571" cy="1171711"/>
            <a:chOff x="1445214" y="3604522"/>
            <a:chExt cx="1299571" cy="1171711"/>
          </a:xfrm>
          <a:solidFill>
            <a:srgbClr val="0070C0"/>
          </a:solidFill>
        </p:grpSpPr>
        <p:sp>
          <p:nvSpPr>
            <p:cNvPr id="60" name="Freeform 5"/>
            <p:cNvSpPr/>
            <p:nvPr/>
          </p:nvSpPr>
          <p:spPr bwMode="auto">
            <a:xfrm rot="1770191">
              <a:off x="1445214" y="3604522"/>
              <a:ext cx="1299571" cy="1171711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1690080" y="3791491"/>
              <a:ext cx="809837" cy="76944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400" b="1">
                  <a:solidFill>
                    <a:schemeClr val="bg1"/>
                  </a:solidFill>
                </a:rPr>
                <a:t>04</a:t>
              </a:r>
              <a:endParaRPr lang="zh-CN" altLang="en-US" sz="4400" b="1">
                <a:solidFill>
                  <a:schemeClr val="bg1"/>
                </a:solidFill>
              </a:endParaRPr>
            </a:p>
          </p:txBody>
        </p:sp>
      </p:grpSp>
      <p:sp>
        <p:nvSpPr>
          <p:cNvPr id="62" name="文本框 61"/>
          <p:cNvSpPr txBox="1"/>
          <p:nvPr/>
        </p:nvSpPr>
        <p:spPr>
          <a:xfrm>
            <a:off x="1181927" y="5544487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rgbClr val="2F559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sp>
        <p:nvSpPr>
          <p:cNvPr id="63" name="文本框 62"/>
          <p:cNvSpPr txBox="1"/>
          <p:nvPr/>
        </p:nvSpPr>
        <p:spPr>
          <a:xfrm>
            <a:off x="3954626" y="5544487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操作流程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6657794" y="5544487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应用场景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9447215" y="5544487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常见故障</a:t>
            </a:r>
          </a:p>
        </p:txBody>
      </p:sp>
      <p:sp>
        <p:nvSpPr>
          <p:cNvPr id="4" name="菱形 3"/>
          <p:cNvSpPr/>
          <p:nvPr/>
        </p:nvSpPr>
        <p:spPr>
          <a:xfrm>
            <a:off x="5109" y="1010754"/>
            <a:ext cx="5389851" cy="1290485"/>
          </a:xfrm>
          <a:prstGeom prst="diamond">
            <a:avLst/>
          </a:prstGeom>
          <a:solidFill>
            <a:srgbClr val="0070C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181927" y="1167573"/>
            <a:ext cx="2945097" cy="947836"/>
            <a:chOff x="1181927" y="1167573"/>
            <a:chExt cx="2945097" cy="947836"/>
          </a:xfrm>
        </p:grpSpPr>
        <p:sp>
          <p:nvSpPr>
            <p:cNvPr id="83" name="文本框 63"/>
            <p:cNvSpPr>
              <a:spLocks noChangeArrowheads="1"/>
            </p:cNvSpPr>
            <p:nvPr/>
          </p:nvSpPr>
          <p:spPr bwMode="auto">
            <a:xfrm>
              <a:off x="1181927" y="1167573"/>
              <a:ext cx="294509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>
              <a:spAutoFit/>
            </a:bodyPr>
            <a:lstStyle/>
            <a:p>
              <a:pPr algn="ctr"/>
              <a:r>
                <a:rPr lang="zh-CN" altLang="zh-CN" sz="3600" b="1">
                  <a:solidFill>
                    <a:srgbClr val="F8F8F8"/>
                  </a:solidFill>
                  <a:ea typeface="微软雅黑" panose="020B0503020204020204" pitchFamily="34" charset="-122"/>
                </a:rPr>
                <a:t>目</a:t>
              </a:r>
              <a:r>
                <a:rPr lang="en-US" altLang="zh-CN" sz="3600" b="1">
                  <a:solidFill>
                    <a:srgbClr val="F8F8F8"/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zh-CN" sz="3600" b="1">
                  <a:solidFill>
                    <a:srgbClr val="F8F8F8"/>
                  </a:solidFill>
                  <a:ea typeface="微软雅黑" panose="020B0503020204020204" pitchFamily="34" charset="-122"/>
                </a:rPr>
                <a:t>录</a:t>
              </a:r>
            </a:p>
          </p:txBody>
        </p:sp>
        <p:sp>
          <p:nvSpPr>
            <p:cNvPr id="67" name="文本框 63"/>
            <p:cNvSpPr>
              <a:spLocks noChangeArrowheads="1"/>
            </p:cNvSpPr>
            <p:nvPr/>
          </p:nvSpPr>
          <p:spPr bwMode="auto">
            <a:xfrm>
              <a:off x="1181927" y="1653744"/>
              <a:ext cx="2945097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40" tIns="45720" rIns="91440" bIns="45720">
              <a:spAutoFit/>
            </a:bodyPr>
            <a:lstStyle/>
            <a:p>
              <a:pPr algn="ctr"/>
              <a:r>
                <a:rPr lang="en-US" altLang="zh-CN" sz="2400" b="1">
                  <a:solidFill>
                    <a:srgbClr val="F8F8F8"/>
                  </a:solidFill>
                  <a:ea typeface="微软雅黑" panose="020B0503020204020204" pitchFamily="34" charset="-122"/>
                </a:rPr>
                <a:t>catalogue</a:t>
              </a:r>
              <a:endParaRPr lang="zh-CN" altLang="zh-CN" sz="2400" b="1">
                <a:solidFill>
                  <a:srgbClr val="F8F8F8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2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3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4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56" dur="75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/>
      <p:bldP spid="64" grpId="0"/>
      <p:bldP spid="65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2715" y="800100"/>
            <a:ext cx="11976735" cy="900430"/>
          </a:xfrm>
        </p:spPr>
        <p:txBody>
          <a:bodyPr>
            <a:noAutofit/>
          </a:bodyPr>
          <a:lstStyle/>
          <a:p>
            <a:r>
              <a:rPr lang="zh-CN" altLang="en-US" sz="2800" dirty="0"/>
              <a:t>注：发行中如果遇到发行失败时，在左侧菜单栏点击</a:t>
            </a:r>
            <a:r>
              <a:rPr lang="en-US" altLang="zh-CN" sz="2800" dirty="0"/>
              <a:t>【</a:t>
            </a:r>
            <a:r>
              <a:rPr lang="zh-CN" altLang="en-US" sz="2800" dirty="0"/>
              <a:t>货车订单</a:t>
            </a:r>
            <a:r>
              <a:rPr lang="en-US" altLang="zh-CN" sz="2800" dirty="0"/>
              <a:t>】</a:t>
            </a:r>
            <a:r>
              <a:rPr lang="zh-CN" altLang="en-US" sz="2800" dirty="0"/>
              <a:t>菜单，按车牌号找到当前车辆点击</a:t>
            </a:r>
            <a:r>
              <a:rPr lang="en-US" altLang="zh-CN" sz="2800" dirty="0"/>
              <a:t>【</a:t>
            </a:r>
            <a:r>
              <a:rPr lang="zh-CN" altLang="en-US" sz="2800" dirty="0"/>
              <a:t>货车发卡</a:t>
            </a:r>
            <a:r>
              <a:rPr lang="en-US" altLang="zh-CN" sz="2800" dirty="0"/>
              <a:t>】</a:t>
            </a:r>
            <a:endParaRPr lang="zh-CN" altLang="en-US" sz="2800" dirty="0"/>
          </a:p>
        </p:txBody>
      </p:sp>
      <p:sp>
        <p:nvSpPr>
          <p:cNvPr id="57" name="副标题 56"/>
          <p:cNvSpPr>
            <a:spLocks noGrp="1"/>
          </p:cNvSpPr>
          <p:nvPr/>
        </p:nvSpPr>
        <p:spPr>
          <a:xfrm>
            <a:off x="140335" y="146050"/>
            <a:ext cx="3540760" cy="654050"/>
          </a:xfrm>
          <a:prstGeom prst="rect">
            <a:avLst/>
          </a:prstGeom>
          <a:noFill/>
          <a:ln w="9525">
            <a:noFill/>
          </a:ln>
        </p:spPr>
        <p:txBody>
          <a:bodyPr>
            <a:scene3d>
              <a:camera prst="orthographicFront"/>
              <a:lightRig rig="threePt" dir="t"/>
            </a:scene3d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zh-CN" altLang="en-US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二、注意事项</a:t>
            </a:r>
            <a:r>
              <a:rPr lang="zh-CN" altLang="en-US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：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ADEC81-9D07-4B8B-85C0-02AFD4574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F8F391-A5E1-4CC0-81BC-04FB966DD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2" y="1700530"/>
            <a:ext cx="12192000" cy="515747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副标题 56"/>
          <p:cNvSpPr>
            <a:spLocks noGrp="1"/>
          </p:cNvSpPr>
          <p:nvPr/>
        </p:nvSpPr>
        <p:spPr>
          <a:xfrm>
            <a:off x="188595" y="311150"/>
            <a:ext cx="3540760" cy="6540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indent="0" algn="ctr" rtl="0" eaLnBrk="0" fontAlgn="base" hangingPunct="0">
              <a:spcBef>
                <a:spcPct val="20000"/>
              </a:spcBef>
              <a:spcAft>
                <a:spcPct val="0"/>
              </a:spcAft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zh-CN" altLang="en-US" b="1">
                <a:solidFill>
                  <a:schemeClr val="accent1"/>
                </a:solidFill>
              </a:rPr>
              <a:t>三、发行视频流程</a:t>
            </a:r>
            <a:r>
              <a:rPr lang="en-US" altLang="zh-CN" b="1">
                <a:solidFill>
                  <a:schemeClr val="accent1"/>
                </a:solidFill>
              </a:rPr>
              <a:t>:</a:t>
            </a:r>
          </a:p>
        </p:txBody>
      </p:sp>
      <p:pic>
        <p:nvPicPr>
          <p:cNvPr id="4" name="ETC发卡流程z6.26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5455" y="965200"/>
            <a:ext cx="11102340" cy="47904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5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等腰三角形 5"/>
          <p:cNvSpPr/>
          <p:nvPr/>
        </p:nvSpPr>
        <p:spPr>
          <a:xfrm rot="5400000" flipH="1" flipV="1">
            <a:off x="5427146" y="85735"/>
            <a:ext cx="6809327" cy="6667569"/>
          </a:xfrm>
          <a:custGeom>
            <a:avLst/>
            <a:gdLst>
              <a:gd name="connsiteX0" fmla="*/ 0 w 6858001"/>
              <a:gd name="connsiteY0" fmla="*/ 6967535 h 6967535"/>
              <a:gd name="connsiteX1" fmla="*/ 3657595 w 6858001"/>
              <a:gd name="connsiteY1" fmla="*/ 0 h 6967535"/>
              <a:gd name="connsiteX2" fmla="*/ 6858001 w 6858001"/>
              <a:gd name="connsiteY2" fmla="*/ 6967535 h 6967535"/>
              <a:gd name="connsiteX3" fmla="*/ 0 w 6858001"/>
              <a:gd name="connsiteY3" fmla="*/ 6967535 h 696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6967535">
                <a:moveTo>
                  <a:pt x="0" y="6967535"/>
                </a:moveTo>
                <a:lnTo>
                  <a:pt x="3657595" y="0"/>
                </a:lnTo>
                <a:lnTo>
                  <a:pt x="6858001" y="6967535"/>
                </a:lnTo>
                <a:lnTo>
                  <a:pt x="0" y="6967535"/>
                </a:lnTo>
                <a:close/>
              </a:path>
            </a:pathLst>
          </a:custGeom>
          <a:blipFill dpi="0"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26" name="等腰三角形 7"/>
          <p:cNvSpPr/>
          <p:nvPr/>
        </p:nvSpPr>
        <p:spPr>
          <a:xfrm rot="5400000" flipH="1" flipV="1">
            <a:off x="7377741" y="2036327"/>
            <a:ext cx="6809329" cy="2766380"/>
          </a:xfrm>
          <a:custGeom>
            <a:avLst/>
            <a:gdLst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grpSp>
        <p:nvGrpSpPr>
          <p:cNvPr id="34" name="组合 33"/>
          <p:cNvGrpSpPr/>
          <p:nvPr/>
        </p:nvGrpSpPr>
        <p:grpSpPr>
          <a:xfrm flipH="1">
            <a:off x="-876578" y="5439640"/>
            <a:ext cx="3839397" cy="1517313"/>
            <a:chOff x="2863459" y="4619712"/>
            <a:chExt cx="3567109" cy="1409705"/>
          </a:xfrm>
        </p:grpSpPr>
        <p:sp>
          <p:nvSpPr>
            <p:cNvPr id="35" name="等腰三角形 34"/>
            <p:cNvSpPr/>
            <p:nvPr/>
          </p:nvSpPr>
          <p:spPr>
            <a:xfrm>
              <a:off x="3415904" y="4638764"/>
              <a:ext cx="2990855" cy="135255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36" name="等腰三角形 35"/>
            <p:cNvSpPr/>
            <p:nvPr/>
          </p:nvSpPr>
          <p:spPr>
            <a:xfrm>
              <a:off x="2863459" y="4638764"/>
              <a:ext cx="2266950" cy="135255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37" name="等腰三角形 7"/>
            <p:cNvSpPr/>
            <p:nvPr/>
          </p:nvSpPr>
          <p:spPr>
            <a:xfrm rot="16200000" flipV="1">
              <a:off x="3870726" y="4764972"/>
              <a:ext cx="1390653" cy="1138237"/>
            </a:xfrm>
            <a:custGeom>
              <a:avLst/>
              <a:gdLst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38" name="等腰三角形 7"/>
            <p:cNvSpPr/>
            <p:nvPr/>
          </p:nvSpPr>
          <p:spPr>
            <a:xfrm rot="16200000" flipV="1">
              <a:off x="4975623" y="4555420"/>
              <a:ext cx="1390653" cy="1519237"/>
            </a:xfrm>
            <a:custGeom>
              <a:avLst/>
              <a:gdLst>
                <a:gd name="connsiteX0" fmla="*/ 0 w 3109533"/>
                <a:gd name="connsiteY0" fmla="*/ 1042987 h 1519237"/>
                <a:gd name="connsiteX1" fmla="*/ 47151 w 3109533"/>
                <a:gd name="connsiteY1" fmla="*/ 0 h 1519237"/>
                <a:gd name="connsiteX2" fmla="*/ 3109533 w 3109533"/>
                <a:gd name="connsiteY2" fmla="*/ 1519237 h 1519237"/>
                <a:gd name="connsiteX3" fmla="*/ 0 w 3109533"/>
                <a:gd name="connsiteY3" fmla="*/ 1042987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</p:grpSp>
      <p:grpSp>
        <p:nvGrpSpPr>
          <p:cNvPr id="39" name="组合 38"/>
          <p:cNvGrpSpPr/>
          <p:nvPr/>
        </p:nvGrpSpPr>
        <p:grpSpPr>
          <a:xfrm flipH="1">
            <a:off x="0" y="14852"/>
            <a:ext cx="4315105" cy="1735524"/>
            <a:chOff x="7858124" y="-35598"/>
            <a:chExt cx="4333877" cy="1743074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39" r="64" b="74792"/>
            <a:stretch>
              <a:fillRect/>
            </a:stretch>
          </p:blipFill>
          <p:spPr>
            <a:xfrm>
              <a:off x="7858124" y="-21311"/>
              <a:ext cx="4333877" cy="1728787"/>
            </a:xfrm>
            <a:custGeom>
              <a:avLst/>
              <a:gdLst>
                <a:gd name="connsiteX0" fmla="*/ 0 w 4333877"/>
                <a:gd name="connsiteY0" fmla="*/ 0 h 1728787"/>
                <a:gd name="connsiteX1" fmla="*/ 4333877 w 4333877"/>
                <a:gd name="connsiteY1" fmla="*/ 0 h 1728787"/>
                <a:gd name="connsiteX2" fmla="*/ 4333877 w 4333877"/>
                <a:gd name="connsiteY2" fmla="*/ 1728787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7" h="1728786">
                  <a:moveTo>
                    <a:pt x="0" y="0"/>
                  </a:moveTo>
                  <a:lnTo>
                    <a:pt x="4333877" y="0"/>
                  </a:lnTo>
                  <a:lnTo>
                    <a:pt x="4333877" y="1728787"/>
                  </a:lnTo>
                  <a:close/>
                </a:path>
              </a:pathLst>
            </a:custGeom>
          </p:spPr>
        </p:pic>
        <p:sp>
          <p:nvSpPr>
            <p:cNvPr id="41" name="直角三角形 45"/>
            <p:cNvSpPr/>
            <p:nvPr/>
          </p:nvSpPr>
          <p:spPr>
            <a:xfrm>
              <a:off x="7860505" y="-35598"/>
              <a:ext cx="4329113" cy="1743074"/>
            </a:xfrm>
            <a:custGeom>
              <a:avLst/>
              <a:gdLst>
                <a:gd name="connsiteX0" fmla="*/ 4329113 w 4329113"/>
                <a:gd name="connsiteY0" fmla="*/ 1243011 h 1743074"/>
                <a:gd name="connsiteX1" fmla="*/ 0 w 4329113"/>
                <a:gd name="connsiteY1" fmla="*/ 0 h 1743074"/>
                <a:gd name="connsiteX2" fmla="*/ 4329113 w 4329113"/>
                <a:gd name="connsiteY2" fmla="*/ 1743074 h 1743074"/>
                <a:gd name="connsiteX3" fmla="*/ 4329113 w 4329113"/>
                <a:gd name="connsiteY3" fmla="*/ 1243011 h 174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113" h="1743074">
                  <a:moveTo>
                    <a:pt x="4329113" y="1243011"/>
                  </a:moveTo>
                  <a:lnTo>
                    <a:pt x="0" y="0"/>
                  </a:lnTo>
                  <a:lnTo>
                    <a:pt x="4329113" y="1743074"/>
                  </a:lnTo>
                  <a:lnTo>
                    <a:pt x="4329113" y="1243011"/>
                  </a:lnTo>
                  <a:close/>
                </a:path>
              </a:pathLst>
            </a:cu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</p:grpSp>
      <p:sp>
        <p:nvSpPr>
          <p:cNvPr id="42" name="文本框 41"/>
          <p:cNvSpPr txBox="1"/>
          <p:nvPr/>
        </p:nvSpPr>
        <p:spPr>
          <a:xfrm>
            <a:off x="6298860" y="2573161"/>
            <a:ext cx="3100353" cy="1195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7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 03</a:t>
            </a:r>
            <a:endParaRPr lang="zh-CN" altLang="en-US" sz="717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15259" y="2709288"/>
            <a:ext cx="481090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rgbClr val="2F5597"/>
                </a:solidFill>
                <a:latin typeface="Segoe UI Symbol" panose="020B0502040204020203" pitchFamily="34" charset="0"/>
              </a:rPr>
              <a:t>应用场景</a:t>
            </a:r>
            <a:endParaRPr lang="zh-CN" altLang="en-US" sz="1084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6" grpId="0" animBg="1"/>
      <p:bldP spid="42" grpId="0"/>
      <p:bldP spid="4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3"/>
          <p:cNvSpPr txBox="1"/>
          <p:nvPr/>
        </p:nvSpPr>
        <p:spPr>
          <a:xfrm>
            <a:off x="860596" y="349284"/>
            <a:ext cx="153670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66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应用</a:t>
            </a:r>
            <a:r>
              <a:rPr lang="zh-CN" altLang="en-US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</a:p>
        </p:txBody>
      </p:sp>
      <p:sp>
        <p:nvSpPr>
          <p:cNvPr id="84" name="Content Placeholder 2"/>
          <p:cNvSpPr txBox="1"/>
          <p:nvPr/>
        </p:nvSpPr>
        <p:spPr>
          <a:xfrm>
            <a:off x="90170" y="5642610"/>
            <a:ext cx="2306955" cy="6559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高速公路出入口</a:t>
            </a:r>
          </a:p>
        </p:txBody>
      </p:sp>
      <p:sp>
        <p:nvSpPr>
          <p:cNvPr id="88" name="Content Placeholder 2"/>
          <p:cNvSpPr txBox="1"/>
          <p:nvPr/>
        </p:nvSpPr>
        <p:spPr>
          <a:xfrm>
            <a:off x="-7620" y="987425"/>
            <a:ext cx="12221210" cy="1211580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20000"/>
              </a:lnSpc>
            </a:pPr>
            <a:r>
              <a:rPr lang="zh-CN" altLang="en-US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应用场景：，高速公路出入口、高速服务区、银行、加油站及4S店、汽车维修厂、停车场等车辆集中场所，均可实现一站式全流程安装服务。自带发行软件，可根据用户场景定制。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650" y="2493010"/>
            <a:ext cx="2520315" cy="27603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1510" y="2493010"/>
            <a:ext cx="2501265" cy="2760345"/>
          </a:xfrm>
          <a:prstGeom prst="rect">
            <a:avLst/>
          </a:prstGeom>
        </p:spPr>
      </p:pic>
      <p:pic>
        <p:nvPicPr>
          <p:cNvPr id="5" name="图片 4" descr="微信截图_201907120925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2215" y="2493010"/>
            <a:ext cx="2550795" cy="2760345"/>
          </a:xfrm>
          <a:prstGeom prst="rect">
            <a:avLst/>
          </a:prstGeom>
        </p:spPr>
      </p:pic>
      <p:pic>
        <p:nvPicPr>
          <p:cNvPr id="7" name="图片 6" descr="微信截图_201907120925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4680" y="2493010"/>
            <a:ext cx="2576830" cy="2760345"/>
          </a:xfrm>
          <a:prstGeom prst="rect">
            <a:avLst/>
          </a:prstGeom>
        </p:spPr>
      </p:pic>
      <p:sp>
        <p:nvSpPr>
          <p:cNvPr id="2" name="Content Placeholder 2"/>
          <p:cNvSpPr txBox="1"/>
          <p:nvPr/>
        </p:nvSpPr>
        <p:spPr>
          <a:xfrm>
            <a:off x="3191510" y="5642610"/>
            <a:ext cx="2306955" cy="6559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高速公路服务区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6536055" y="5642610"/>
            <a:ext cx="2306955" cy="6559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汽车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4S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</a:t>
            </a:r>
          </a:p>
        </p:txBody>
      </p:sp>
      <p:sp>
        <p:nvSpPr>
          <p:cNvPr id="8" name="Content Placeholder 2"/>
          <p:cNvSpPr txBox="1"/>
          <p:nvPr/>
        </p:nvSpPr>
        <p:spPr>
          <a:xfrm>
            <a:off x="9639935" y="5642610"/>
            <a:ext cx="2306955" cy="655955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大型停车场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84" grpId="0"/>
      <p:bldP spid="88" grpId="0"/>
      <p:bldP spid="2" grpId="0"/>
      <p:bldP spid="3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7"/>
          <p:cNvSpPr/>
          <p:nvPr/>
        </p:nvSpPr>
        <p:spPr>
          <a:xfrm rot="5400000" flipH="1" flipV="1">
            <a:off x="7377741" y="2036327"/>
            <a:ext cx="6809329" cy="2766380"/>
          </a:xfrm>
          <a:custGeom>
            <a:avLst/>
            <a:gdLst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944"/>
          <a:stretch>
            <a:fillRect/>
          </a:stretch>
        </p:blipFill>
        <p:spPr>
          <a:xfrm>
            <a:off x="26405" y="14853"/>
            <a:ext cx="12139190" cy="2977895"/>
          </a:xfrm>
          <a:custGeom>
            <a:avLst/>
            <a:gdLst>
              <a:gd name="connsiteX0" fmla="*/ 0 w 12192000"/>
              <a:gd name="connsiteY0" fmla="*/ 0 h 2609850"/>
              <a:gd name="connsiteX1" fmla="*/ 12192000 w 12192000"/>
              <a:gd name="connsiteY1" fmla="*/ 0 h 2609850"/>
              <a:gd name="connsiteX2" fmla="*/ 6096000 w 12192000"/>
              <a:gd name="connsiteY2" fmla="*/ 2609850 h 260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00" h="2609850">
                <a:moveTo>
                  <a:pt x="0" y="0"/>
                </a:moveTo>
                <a:lnTo>
                  <a:pt x="12192000" y="0"/>
                </a:lnTo>
                <a:lnTo>
                  <a:pt x="6096000" y="2609850"/>
                </a:lnTo>
                <a:close/>
              </a:path>
            </a:pathLst>
          </a:custGeom>
        </p:spPr>
      </p:pic>
      <p:grpSp>
        <p:nvGrpSpPr>
          <p:cNvPr id="15" name="组合 14"/>
          <p:cNvGrpSpPr/>
          <p:nvPr/>
        </p:nvGrpSpPr>
        <p:grpSpPr>
          <a:xfrm flipV="1">
            <a:off x="2681854" y="4564678"/>
            <a:ext cx="7226612" cy="2424620"/>
            <a:chOff x="2743200" y="-64474"/>
            <a:chExt cx="7110389" cy="2443343"/>
          </a:xfrm>
        </p:grpSpPr>
        <p:grpSp>
          <p:nvGrpSpPr>
            <p:cNvPr id="16" name="组合 15"/>
            <p:cNvGrpSpPr/>
            <p:nvPr/>
          </p:nvGrpSpPr>
          <p:grpSpPr>
            <a:xfrm>
              <a:off x="4327172" y="-64474"/>
              <a:ext cx="3528130" cy="2443343"/>
              <a:chOff x="4540310" y="-64474"/>
              <a:chExt cx="3182548" cy="2036641"/>
            </a:xfrm>
          </p:grpSpPr>
          <p:sp>
            <p:nvSpPr>
              <p:cNvPr id="24" name="等腰三角形 23"/>
              <p:cNvSpPr/>
              <p:nvPr/>
            </p:nvSpPr>
            <p:spPr>
              <a:xfrm flipV="1">
                <a:off x="4540310" y="-8671"/>
                <a:ext cx="3175876" cy="1980838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0"/>
              </a:p>
            </p:txBody>
          </p:sp>
          <p:sp>
            <p:nvSpPr>
              <p:cNvPr id="25" name="等腰三角形 7"/>
              <p:cNvSpPr/>
              <p:nvPr/>
            </p:nvSpPr>
            <p:spPr>
              <a:xfrm rot="5400000">
                <a:off x="5907233" y="156541"/>
                <a:ext cx="2036640" cy="1594610"/>
              </a:xfrm>
              <a:custGeom>
                <a:avLst/>
                <a:gdLst>
                  <a:gd name="connsiteX0" fmla="*/ 0 w 3109533"/>
                  <a:gd name="connsiteY0" fmla="*/ 661987 h 1138237"/>
                  <a:gd name="connsiteX1" fmla="*/ 89747 w 3109533"/>
                  <a:gd name="connsiteY1" fmla="*/ 0 h 1138237"/>
                  <a:gd name="connsiteX2" fmla="*/ 3109533 w 3109533"/>
                  <a:gd name="connsiteY2" fmla="*/ 1138237 h 1138237"/>
                  <a:gd name="connsiteX3" fmla="*/ 0 w 3109533"/>
                  <a:gd name="connsiteY3" fmla="*/ 661987 h 1138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9533" h="1138237">
                    <a:moveTo>
                      <a:pt x="0" y="661987"/>
                    </a:moveTo>
                    <a:lnTo>
                      <a:pt x="89747" y="0"/>
                    </a:lnTo>
                    <a:lnTo>
                      <a:pt x="3109533" y="1138237"/>
                    </a:lnTo>
                    <a:lnTo>
                      <a:pt x="0" y="66198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6311270" y="-37091"/>
              <a:ext cx="3542319" cy="1708211"/>
              <a:chOff x="5314257" y="-36573"/>
              <a:chExt cx="4223383" cy="2036640"/>
            </a:xfrm>
          </p:grpSpPr>
          <p:sp>
            <p:nvSpPr>
              <p:cNvPr id="22" name="等腰三角形 21"/>
              <p:cNvSpPr/>
              <p:nvPr/>
            </p:nvSpPr>
            <p:spPr>
              <a:xfrm flipV="1">
                <a:off x="5314257" y="-8671"/>
                <a:ext cx="4190029" cy="1980838"/>
              </a:xfrm>
              <a:prstGeom prst="triangle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0"/>
              </a:p>
            </p:txBody>
          </p:sp>
          <p:sp>
            <p:nvSpPr>
              <p:cNvPr id="23" name="等腰三角形 7"/>
              <p:cNvSpPr/>
              <p:nvPr/>
            </p:nvSpPr>
            <p:spPr>
              <a:xfrm rot="5400000">
                <a:off x="7455135" y="-82438"/>
                <a:ext cx="2036640" cy="2128370"/>
              </a:xfrm>
              <a:custGeom>
                <a:avLst/>
                <a:gdLst>
                  <a:gd name="connsiteX0" fmla="*/ 0 w 3109533"/>
                  <a:gd name="connsiteY0" fmla="*/ 1042987 h 1519237"/>
                  <a:gd name="connsiteX1" fmla="*/ 47151 w 3109533"/>
                  <a:gd name="connsiteY1" fmla="*/ 0 h 1519237"/>
                  <a:gd name="connsiteX2" fmla="*/ 3109533 w 3109533"/>
                  <a:gd name="connsiteY2" fmla="*/ 1519237 h 1519237"/>
                  <a:gd name="connsiteX3" fmla="*/ 0 w 3109533"/>
                  <a:gd name="connsiteY3" fmla="*/ 1042987 h 15192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109533" h="1519237">
                    <a:moveTo>
                      <a:pt x="0" y="1042987"/>
                    </a:moveTo>
                    <a:lnTo>
                      <a:pt x="47151" y="0"/>
                    </a:lnTo>
                    <a:lnTo>
                      <a:pt x="3109533" y="1519237"/>
                    </a:lnTo>
                    <a:lnTo>
                      <a:pt x="0" y="1042987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743200" y="-10648"/>
              <a:ext cx="3027130" cy="1839448"/>
              <a:chOff x="3318616" y="-10648"/>
              <a:chExt cx="2451714" cy="1534624"/>
            </a:xfrm>
          </p:grpSpPr>
          <p:sp>
            <p:nvSpPr>
              <p:cNvPr id="20" name="等腰三角形 19"/>
              <p:cNvSpPr/>
              <p:nvPr/>
            </p:nvSpPr>
            <p:spPr>
              <a:xfrm flipV="1">
                <a:off x="3318616" y="0"/>
                <a:ext cx="2443388" cy="1523975"/>
              </a:xfrm>
              <a:prstGeom prst="triangle">
                <a:avLst/>
              </a:prstGeom>
              <a:solidFill>
                <a:schemeClr val="accent1">
                  <a:lumMod val="40000"/>
                  <a:lumOff val="60000"/>
                  <a:alpha val="6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0"/>
              </a:p>
            </p:txBody>
          </p:sp>
          <p:sp>
            <p:nvSpPr>
              <p:cNvPr id="21" name="等腰三角形 7"/>
              <p:cNvSpPr/>
              <p:nvPr/>
            </p:nvSpPr>
            <p:spPr>
              <a:xfrm rot="5400000">
                <a:off x="4376311" y="129956"/>
                <a:ext cx="1534624" cy="1253415"/>
              </a:xfrm>
              <a:custGeom>
                <a:avLst/>
                <a:gdLst>
                  <a:gd name="connsiteX0" fmla="*/ 31479 w 1953048"/>
                  <a:gd name="connsiteY0" fmla="*/ 490264 h 807056"/>
                  <a:gd name="connsiteX1" fmla="*/ 0 w 1953048"/>
                  <a:gd name="connsiteY1" fmla="*/ 0 h 807056"/>
                  <a:gd name="connsiteX2" fmla="*/ 1953048 w 1953048"/>
                  <a:gd name="connsiteY2" fmla="*/ 807056 h 807056"/>
                  <a:gd name="connsiteX3" fmla="*/ 31479 w 1953048"/>
                  <a:gd name="connsiteY3" fmla="*/ 490264 h 8070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53048" h="807056">
                    <a:moveTo>
                      <a:pt x="31479" y="490264"/>
                    </a:moveTo>
                    <a:lnTo>
                      <a:pt x="0" y="0"/>
                    </a:lnTo>
                    <a:lnTo>
                      <a:pt x="1953048" y="807056"/>
                    </a:lnTo>
                    <a:lnTo>
                      <a:pt x="31479" y="490264"/>
                    </a:lnTo>
                    <a:close/>
                  </a:path>
                </a:pathLst>
              </a:custGeom>
              <a:solidFill>
                <a:schemeClr val="bg1">
                  <a:lumMod val="85000"/>
                  <a:alpha val="3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20"/>
              </a:p>
            </p:txBody>
          </p:sp>
        </p:grpSp>
      </p:grpSp>
      <p:sp>
        <p:nvSpPr>
          <p:cNvPr id="29" name="等腰三角形 7"/>
          <p:cNvSpPr/>
          <p:nvPr/>
        </p:nvSpPr>
        <p:spPr>
          <a:xfrm rot="16200000" flipH="1" flipV="1">
            <a:off x="7639645" y="-1525861"/>
            <a:ext cx="3001605" cy="6050959"/>
          </a:xfrm>
          <a:custGeom>
            <a:avLst/>
            <a:gdLst>
              <a:gd name="connsiteX0" fmla="*/ 0 w 3005078"/>
              <a:gd name="connsiteY0" fmla="*/ 2276476 h 6057962"/>
              <a:gd name="connsiteX1" fmla="*/ 9522 w 3005078"/>
              <a:gd name="connsiteY1" fmla="*/ 0 h 6057962"/>
              <a:gd name="connsiteX2" fmla="*/ 3005078 w 3005078"/>
              <a:gd name="connsiteY2" fmla="*/ 6057962 h 6057962"/>
              <a:gd name="connsiteX3" fmla="*/ 0 w 3005078"/>
              <a:gd name="connsiteY3" fmla="*/ 2276476 h 6057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05078" h="6057962">
                <a:moveTo>
                  <a:pt x="0" y="2276476"/>
                </a:moveTo>
                <a:lnTo>
                  <a:pt x="9522" y="0"/>
                </a:lnTo>
                <a:lnTo>
                  <a:pt x="3005078" y="6057962"/>
                </a:lnTo>
                <a:lnTo>
                  <a:pt x="0" y="2276476"/>
                </a:lnTo>
                <a:close/>
              </a:path>
            </a:pathLst>
          </a:custGeom>
          <a:solidFill>
            <a:schemeClr val="bg1">
              <a:lumMod val="8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30" name="文本框 29"/>
          <p:cNvSpPr txBox="1"/>
          <p:nvPr/>
        </p:nvSpPr>
        <p:spPr>
          <a:xfrm>
            <a:off x="4564791" y="1325531"/>
            <a:ext cx="3100353" cy="1195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7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 04</a:t>
            </a:r>
            <a:endParaRPr lang="zh-CN" altLang="en-US" sz="717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709696" y="3320779"/>
            <a:ext cx="4810902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rgbClr val="2F5597"/>
                </a:solidFill>
                <a:latin typeface="Segoe UI Symbol" panose="020B0502040204020203" pitchFamily="34" charset="0"/>
              </a:rPr>
              <a:t>常见故障</a:t>
            </a:r>
            <a:endParaRPr lang="zh-CN" altLang="en-US" sz="1084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0" grpId="0"/>
      <p:bldP spid="3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/>
        </p:nvGraphicFramePr>
        <p:xfrm>
          <a:off x="453390" y="1017270"/>
          <a:ext cx="11285220" cy="56064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350"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产品常见故障及排除方法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故障现象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故障原因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排除方法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不能开机，电源指示灯不亮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电源适配器不良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电源线拔出后重新插入，更换电源线，对机器充电后再开机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1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不能进入操作系统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COMS设置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开机时按键盘上的Del键进入COMS设置程序，检查COMS设置是否正常。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258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扫描仪拍出白色图片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曝光严重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扫描仪本身会自动根据外部光照亮度调节白平衡，出现排出白色图片时，请适当调节拍照时候，待预览界面稳定再进行拍照。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91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机器死机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软件故障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关机重启后重新进入系统，无法进入系统时请先进行一键还原。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251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4G信号差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环境因素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将机器置于信号强度好的地方，打开机器右侧4G舱体，将4G卡移出。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355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机器蜂鸣器响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电量偏低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插入适配器或者关机，蜂鸣器停止发声</a:t>
                      </a:r>
                      <a:r>
                        <a:rPr 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7" name="TextBox 13"/>
          <p:cNvSpPr txBox="1"/>
          <p:nvPr/>
        </p:nvSpPr>
        <p:spPr>
          <a:xfrm>
            <a:off x="613410" y="334010"/>
            <a:ext cx="479742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一、硬件常见故障及排除方法</a:t>
            </a:r>
            <a:endParaRPr lang="zh-CN" altLang="en-US" sz="266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1440496516"/>
              </p:ext>
            </p:extLst>
          </p:nvPr>
        </p:nvGraphicFramePr>
        <p:xfrm>
          <a:off x="453390" y="1017270"/>
          <a:ext cx="11285220" cy="5420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93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20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269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43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14350">
                <a:tc gridSpan="4"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20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产品常见故障及排除方法</a:t>
                      </a:r>
                      <a:endParaRPr lang="en-US" altLang="en-US" sz="20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78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6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故障现象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故障原因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排除方法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64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开机出现连续弹出setCommState错误对话框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串口线和软件发生冲突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系统一键还原，更换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USB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251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点击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页面提示产品审核中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审核有延迟，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3-4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秒左右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1.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耐心等待一会 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2.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如果还是审核中，从货车订单中重新发行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404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银行卡签约失败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验证码不对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签约时银行会发送给实名认证用户所预留手机号，核对手机号是否正确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8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IC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卡读写失败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服务器异常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等待服务器恢复，重新写卡（可间隔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分钟反复尝试写卡）</a:t>
                      </a:r>
                      <a:r>
                        <a:rPr 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804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写</a:t>
                      </a:r>
                      <a:r>
                        <a:rPr lang="en-US" altLang="zh-CN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OBU</a:t>
                      </a:r>
                      <a:r>
                        <a:rPr lang="zh-CN" altLang="en-US" sz="16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无对话框弹出或者失败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发行器和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OBU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接触不良</a:t>
                      </a: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重新放置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OBU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设备；刷新或者关闭发行系统，重新再写一次</a:t>
                      </a:r>
                      <a:r>
                        <a:rPr lang="en-US" altLang="zh-CN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OBU</a:t>
                      </a:r>
                      <a:r>
                        <a:rPr lang="zh-CN" alt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信息</a:t>
                      </a:r>
                      <a:r>
                        <a:rPr lang="en-US" sz="16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。</a:t>
                      </a:r>
                      <a:endParaRPr lang="en-US" altLang="en-US" sz="16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" name="TextBox 13"/>
          <p:cNvSpPr txBox="1"/>
          <p:nvPr/>
        </p:nvSpPr>
        <p:spPr>
          <a:xfrm>
            <a:off x="613410" y="334010"/>
            <a:ext cx="481774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二、软件常见故障及排除方法</a:t>
            </a:r>
            <a:endParaRPr lang="zh-CN" altLang="en-US" sz="266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3"/>
          <p:cNvSpPr txBox="1"/>
          <p:nvPr/>
        </p:nvSpPr>
        <p:spPr>
          <a:xfrm>
            <a:off x="613410" y="334010"/>
            <a:ext cx="4486910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660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三、意见反馈</a:t>
            </a:r>
            <a:endParaRPr lang="zh-CN" altLang="en-US" sz="2660" b="1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3"/>
          <p:cNvSpPr txBox="1"/>
          <p:nvPr/>
        </p:nvSpPr>
        <p:spPr>
          <a:xfrm>
            <a:off x="3336290" y="1171575"/>
            <a:ext cx="4671695" cy="500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26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ETC</a:t>
            </a:r>
            <a:r>
              <a:rPr lang="zh-CN" altLang="en-US" sz="26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便携机反馈</a:t>
            </a:r>
            <a:r>
              <a:rPr lang="zh-CN" sz="266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微信群：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5" y="1958340"/>
            <a:ext cx="4657725" cy="491363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1" cy="6858000"/>
            </a:xfrm>
            <a:prstGeom prst="rect">
              <a:avLst/>
            </a:prstGeom>
          </p:spPr>
        </p:pic>
        <p:sp>
          <p:nvSpPr>
            <p:cNvPr id="28" name="矩形 2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rgbClr val="F2F2F2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54" name="图片 5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527" y="536900"/>
            <a:ext cx="8937473" cy="6321100"/>
          </a:xfrm>
          <a:prstGeom prst="rect">
            <a:avLst/>
          </a:prstGeom>
        </p:spPr>
      </p:pic>
      <p:sp>
        <p:nvSpPr>
          <p:cNvPr id="15" name="菱形 14"/>
          <p:cNvSpPr/>
          <p:nvPr/>
        </p:nvSpPr>
        <p:spPr>
          <a:xfrm>
            <a:off x="-137178" y="-139883"/>
            <a:ext cx="3270465" cy="3270465"/>
          </a:xfrm>
          <a:prstGeom prst="diamond">
            <a:avLst/>
          </a:prstGeom>
          <a:blipFill>
            <a:blip r:embed="rId5"/>
            <a:stretch>
              <a:fillRect l="-15239" r="-15239"/>
            </a:stretch>
          </a:blipFill>
          <a:effectLst>
            <a:outerShdw blurRad="50800" dist="38100" dir="2700000" sx="101000" sy="101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3" name="菱形 22"/>
          <p:cNvSpPr/>
          <p:nvPr/>
        </p:nvSpPr>
        <p:spPr>
          <a:xfrm>
            <a:off x="795127" y="4254532"/>
            <a:ext cx="2224919" cy="2224919"/>
          </a:xfrm>
          <a:prstGeom prst="diamond">
            <a:avLst/>
          </a:prstGeom>
          <a:blipFill>
            <a:blip r:embed="rId6"/>
            <a:stretch>
              <a:fillRect l="-12909" r="-12909"/>
            </a:stretch>
          </a:blipFill>
          <a:ln>
            <a:noFill/>
          </a:ln>
          <a:effectLst/>
          <a:scene3d>
            <a:camera prst="orthographicFront">
              <a:rot lat="0" lon="0" rev="0"/>
            </a:camera>
            <a:lightRig rig="soft" dir="t"/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7" name="菱形 26"/>
          <p:cNvSpPr/>
          <p:nvPr/>
        </p:nvSpPr>
        <p:spPr>
          <a:xfrm>
            <a:off x="1450930" y="1515079"/>
            <a:ext cx="3830400" cy="3830400"/>
          </a:xfrm>
          <a:prstGeom prst="diamond">
            <a:avLst/>
          </a:prstGeom>
          <a:blipFill>
            <a:blip r:embed="rId7"/>
            <a:stretch>
              <a:fillRect l="-38451" r="-38451"/>
            </a:stretch>
          </a:blipFill>
          <a:ln>
            <a:noFill/>
          </a:ln>
          <a:effectLst>
            <a:innerShdw blurRad="241300" dist="266700" dir="13500000">
              <a:prstClr val="black">
                <a:alpha val="34000"/>
              </a:prstClr>
            </a:inn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1" name="菱形 30"/>
          <p:cNvSpPr/>
          <p:nvPr/>
        </p:nvSpPr>
        <p:spPr>
          <a:xfrm>
            <a:off x="3366130" y="157773"/>
            <a:ext cx="2307882" cy="2310583"/>
          </a:xfrm>
          <a:prstGeom prst="diamond">
            <a:avLst/>
          </a:prstGeom>
          <a:gradFill>
            <a:gsLst>
              <a:gs pos="0">
                <a:srgbClr val="F8F8FA"/>
              </a:gs>
              <a:gs pos="0">
                <a:srgbClr val="8FC8E4"/>
              </a:gs>
              <a:gs pos="100000">
                <a:srgbClr val="2E5CAA"/>
              </a:gs>
            </a:gsLst>
            <a:lin ang="0" scaled="1"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菱形 49"/>
          <p:cNvSpPr/>
          <p:nvPr/>
        </p:nvSpPr>
        <p:spPr>
          <a:xfrm>
            <a:off x="-468080" y="3034754"/>
            <a:ext cx="2307882" cy="2310583"/>
          </a:xfrm>
          <a:prstGeom prst="diamond">
            <a:avLst/>
          </a:prstGeom>
          <a:gradFill>
            <a:gsLst>
              <a:gs pos="0">
                <a:srgbClr val="F8F8FA"/>
              </a:gs>
              <a:gs pos="0">
                <a:srgbClr val="8FC8E4"/>
              </a:gs>
              <a:gs pos="100000">
                <a:srgbClr val="2E5CAA"/>
              </a:gs>
            </a:gsLst>
            <a:lin ang="0" scaled="1"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菱形 50"/>
          <p:cNvSpPr/>
          <p:nvPr/>
        </p:nvSpPr>
        <p:spPr>
          <a:xfrm>
            <a:off x="1945351" y="5445008"/>
            <a:ext cx="2307882" cy="2310583"/>
          </a:xfrm>
          <a:prstGeom prst="diamond">
            <a:avLst/>
          </a:prstGeom>
          <a:gradFill>
            <a:gsLst>
              <a:gs pos="0">
                <a:srgbClr val="F8F8FA"/>
              </a:gs>
              <a:gs pos="0">
                <a:srgbClr val="8FC8E4"/>
              </a:gs>
              <a:gs pos="100000">
                <a:srgbClr val="2E5CAA"/>
              </a:gs>
            </a:gsLst>
            <a:lin ang="0" scaled="1"/>
          </a:gradFill>
          <a:ln>
            <a:noFill/>
          </a:ln>
          <a:effectLst>
            <a:outerShdw blurRad="152400" dist="63500" dir="2700000" sx="101000" sy="101000" algn="tl" rotWithShape="0">
              <a:prstClr val="black">
                <a:alpha val="2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498580" y="3130463"/>
            <a:ext cx="5149814" cy="76835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57150" h="38100" prst="artDeco"/>
              <a:bevelB w="38100" h="38100" prst="relaxedInset"/>
            </a:sp3d>
          </a:bodyPr>
          <a:lstStyle/>
          <a:p>
            <a:pPr algn="ctr"/>
            <a:r>
              <a:rPr lang="zh-CN" altLang="en-US" sz="4400" b="1">
                <a:gradFill>
                  <a:gsLst>
                    <a:gs pos="0">
                      <a:srgbClr val="F8F8FA"/>
                    </a:gs>
                    <a:gs pos="0">
                      <a:srgbClr val="8FC8E4"/>
                    </a:gs>
                    <a:gs pos="100000">
                      <a:srgbClr val="2E5CAA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41850" y="5445125"/>
            <a:ext cx="7006590" cy="76835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  <a:sp3d extrusionH="57150">
              <a:bevelT w="57150" h="38100" prst="artDeco"/>
              <a:bevelB w="38100" h="38100" prst="relaxedInset"/>
            </a:sp3d>
          </a:bodyPr>
          <a:lstStyle/>
          <a:p>
            <a:pPr algn="ctr"/>
            <a:r>
              <a:rPr lang="zh-CN" altLang="en-US" sz="4400" b="1">
                <a:gradFill>
                  <a:gsLst>
                    <a:gs pos="0">
                      <a:srgbClr val="F8F8FA"/>
                    </a:gs>
                    <a:gs pos="0">
                      <a:srgbClr val="8FC8E4"/>
                    </a:gs>
                    <a:gs pos="100000">
                      <a:srgbClr val="2E5CAA"/>
                    </a:gs>
                  </a:gsLst>
                  <a:lin ang="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山东通维信息工程有限公司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 advClick="0">
        <p:checker/>
      </p:transition>
    </mc:Choice>
    <mc:Fallback xmlns="">
      <p:transition spd="slow" advClick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2" presetClass="entr" presetSubtype="0" fill="hold" grpId="0" nodeType="withEffect">
                                  <p:stCondLst>
                                    <p:cond delay="675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C -0.37517 0.88508 -0.02552 0.75279 0.0908 0.66613 C 0.20747 0.57948 0.21649 0.50394 0.23177 0.40825 C 0.24705 0.31256 0.22118 0.15964 0.18264 0.09152 C 0.1441 0.02341 0.03802 0 0 0" pathEditMode="relative" ptsTypes="">
                                      <p:cBhvr>
                                        <p:cTn id="2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 tmFilter="0,0; .5, 1; 1, 1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974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23" grpId="0" bldLvl="0" animBg="1"/>
      <p:bldP spid="27" grpId="0" bldLvl="0" animBg="1"/>
      <p:bldP spid="31" grpId="0" bldLvl="0" animBg="1"/>
      <p:bldP spid="50" grpId="0" bldLvl="0" animBg="1"/>
      <p:bldP spid="51" grpId="0" bldLvl="0" animBg="1"/>
      <p:bldP spid="52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等腰三角形 5"/>
          <p:cNvSpPr/>
          <p:nvPr/>
        </p:nvSpPr>
        <p:spPr>
          <a:xfrm rot="16200000" flipV="1">
            <a:off x="80932" y="-39679"/>
            <a:ext cx="6828295" cy="6937355"/>
          </a:xfrm>
          <a:custGeom>
            <a:avLst/>
            <a:gdLst>
              <a:gd name="connsiteX0" fmla="*/ 0 w 6858001"/>
              <a:gd name="connsiteY0" fmla="*/ 6967535 h 6967535"/>
              <a:gd name="connsiteX1" fmla="*/ 3657595 w 6858001"/>
              <a:gd name="connsiteY1" fmla="*/ 0 h 6967535"/>
              <a:gd name="connsiteX2" fmla="*/ 6858001 w 6858001"/>
              <a:gd name="connsiteY2" fmla="*/ 6967535 h 6967535"/>
              <a:gd name="connsiteX3" fmla="*/ 0 w 6858001"/>
              <a:gd name="connsiteY3" fmla="*/ 6967535 h 696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1" h="6967535">
                <a:moveTo>
                  <a:pt x="0" y="6967535"/>
                </a:moveTo>
                <a:lnTo>
                  <a:pt x="3657595" y="0"/>
                </a:lnTo>
                <a:lnTo>
                  <a:pt x="6858001" y="6967535"/>
                </a:lnTo>
                <a:lnTo>
                  <a:pt x="0" y="6967535"/>
                </a:lnTo>
                <a:close/>
              </a:path>
            </a:pathLst>
          </a:custGeom>
          <a:blipFill dpi="0" rotWithShape="0"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27" name="等腰三角形 7"/>
          <p:cNvSpPr/>
          <p:nvPr/>
        </p:nvSpPr>
        <p:spPr>
          <a:xfrm rot="16200000" flipV="1">
            <a:off x="-1948591" y="1989841"/>
            <a:ext cx="6828296" cy="2878315"/>
          </a:xfrm>
          <a:custGeom>
            <a:avLst/>
            <a:gdLst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sp>
        <p:nvSpPr>
          <p:cNvPr id="28" name="文本框 27"/>
          <p:cNvSpPr txBox="1"/>
          <p:nvPr/>
        </p:nvSpPr>
        <p:spPr>
          <a:xfrm>
            <a:off x="3384059" y="2590705"/>
            <a:ext cx="3100353" cy="1195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7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 01</a:t>
            </a:r>
            <a:endParaRPr lang="zh-CN" altLang="en-US" sz="717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963757" y="2756055"/>
            <a:ext cx="4810902" cy="2590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rgbClr val="2F5597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产品介绍</a:t>
            </a:r>
          </a:p>
          <a:p>
            <a:endParaRPr lang="zh-CN" altLang="en-US" sz="10840">
              <a:solidFill>
                <a:schemeClr val="accent1">
                  <a:lumMod val="50000"/>
                </a:schemeClr>
              </a:solidFill>
              <a:latin typeface="Segoe UI Symbol" panose="020B0502040204020203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9320473" y="5477487"/>
            <a:ext cx="3551658" cy="1403599"/>
            <a:chOff x="9334500" y="5486398"/>
            <a:chExt cx="3567109" cy="1409705"/>
          </a:xfrm>
        </p:grpSpPr>
        <p:sp>
          <p:nvSpPr>
            <p:cNvPr id="55" name="等腰三角形 54"/>
            <p:cNvSpPr/>
            <p:nvPr/>
          </p:nvSpPr>
          <p:spPr>
            <a:xfrm>
              <a:off x="9886945" y="5505450"/>
              <a:ext cx="2990855" cy="1352550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56" name="等腰三角形 55"/>
            <p:cNvSpPr/>
            <p:nvPr/>
          </p:nvSpPr>
          <p:spPr>
            <a:xfrm>
              <a:off x="9334500" y="5505450"/>
              <a:ext cx="2266950" cy="1352550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57" name="等腰三角形 7"/>
            <p:cNvSpPr/>
            <p:nvPr/>
          </p:nvSpPr>
          <p:spPr>
            <a:xfrm rot="16200000" flipV="1">
              <a:off x="10341767" y="5631658"/>
              <a:ext cx="1390653" cy="1138237"/>
            </a:xfrm>
            <a:custGeom>
              <a:avLst/>
              <a:gdLst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58" name="等腰三角形 7"/>
            <p:cNvSpPr/>
            <p:nvPr/>
          </p:nvSpPr>
          <p:spPr>
            <a:xfrm rot="16200000" flipV="1">
              <a:off x="11446664" y="5422106"/>
              <a:ext cx="1390653" cy="1519237"/>
            </a:xfrm>
            <a:custGeom>
              <a:avLst/>
              <a:gdLst>
                <a:gd name="connsiteX0" fmla="*/ 0 w 3109533"/>
                <a:gd name="connsiteY0" fmla="*/ 1042987 h 1519237"/>
                <a:gd name="connsiteX1" fmla="*/ 47151 w 3109533"/>
                <a:gd name="connsiteY1" fmla="*/ 0 h 1519237"/>
                <a:gd name="connsiteX2" fmla="*/ 3109533 w 3109533"/>
                <a:gd name="connsiteY2" fmla="*/ 1519237 h 1519237"/>
                <a:gd name="connsiteX3" fmla="*/ 0 w 3109533"/>
                <a:gd name="connsiteY3" fmla="*/ 1042987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850492" y="-20590"/>
            <a:ext cx="4315105" cy="1735524"/>
            <a:chOff x="7858124" y="-35598"/>
            <a:chExt cx="4333877" cy="1743074"/>
          </a:xfrm>
        </p:grpSpPr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439" r="64" b="74792"/>
            <a:stretch>
              <a:fillRect/>
            </a:stretch>
          </p:blipFill>
          <p:spPr>
            <a:xfrm>
              <a:off x="7858124" y="-21311"/>
              <a:ext cx="4333877" cy="1728787"/>
            </a:xfrm>
            <a:custGeom>
              <a:avLst/>
              <a:gdLst>
                <a:gd name="connsiteX0" fmla="*/ 0 w 4333877"/>
                <a:gd name="connsiteY0" fmla="*/ 0 h 1728787"/>
                <a:gd name="connsiteX1" fmla="*/ 4333877 w 4333877"/>
                <a:gd name="connsiteY1" fmla="*/ 0 h 1728787"/>
                <a:gd name="connsiteX2" fmla="*/ 4333877 w 4333877"/>
                <a:gd name="connsiteY2" fmla="*/ 1728787 h 1728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33877" h="1728786">
                  <a:moveTo>
                    <a:pt x="0" y="0"/>
                  </a:moveTo>
                  <a:lnTo>
                    <a:pt x="4333877" y="0"/>
                  </a:lnTo>
                  <a:lnTo>
                    <a:pt x="4333877" y="1728787"/>
                  </a:lnTo>
                  <a:close/>
                </a:path>
              </a:pathLst>
            </a:custGeom>
          </p:spPr>
        </p:pic>
        <p:sp>
          <p:nvSpPr>
            <p:cNvPr id="61" name="直角三角形 45"/>
            <p:cNvSpPr/>
            <p:nvPr/>
          </p:nvSpPr>
          <p:spPr>
            <a:xfrm>
              <a:off x="7860505" y="-35598"/>
              <a:ext cx="4329113" cy="1743074"/>
            </a:xfrm>
            <a:custGeom>
              <a:avLst/>
              <a:gdLst>
                <a:gd name="connsiteX0" fmla="*/ 4329113 w 4329113"/>
                <a:gd name="connsiteY0" fmla="*/ 1243011 h 1743074"/>
                <a:gd name="connsiteX1" fmla="*/ 0 w 4329113"/>
                <a:gd name="connsiteY1" fmla="*/ 0 h 1743074"/>
                <a:gd name="connsiteX2" fmla="*/ 4329113 w 4329113"/>
                <a:gd name="connsiteY2" fmla="*/ 1743074 h 1743074"/>
                <a:gd name="connsiteX3" fmla="*/ 4329113 w 4329113"/>
                <a:gd name="connsiteY3" fmla="*/ 1243011 h 1743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9113" h="1743074">
                  <a:moveTo>
                    <a:pt x="4329113" y="1243011"/>
                  </a:moveTo>
                  <a:lnTo>
                    <a:pt x="0" y="0"/>
                  </a:lnTo>
                  <a:lnTo>
                    <a:pt x="4329113" y="1743074"/>
                  </a:lnTo>
                  <a:lnTo>
                    <a:pt x="4329113" y="1243011"/>
                  </a:lnTo>
                  <a:close/>
                </a:path>
              </a:pathLst>
            </a:custGeom>
            <a:solidFill>
              <a:schemeClr val="bg1">
                <a:lumMod val="85000"/>
                <a:alpha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</p:grp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3"/>
          <p:cNvSpPr txBox="1"/>
          <p:nvPr/>
        </p:nvSpPr>
        <p:spPr>
          <a:xfrm>
            <a:off x="5326551" y="164499"/>
            <a:ext cx="15392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产品介绍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5" y="2411730"/>
            <a:ext cx="11066780" cy="4552315"/>
          </a:xfrm>
          <a:prstGeom prst="rect">
            <a:avLst/>
          </a:prstGeom>
        </p:spPr>
      </p:pic>
      <p:sp>
        <p:nvSpPr>
          <p:cNvPr id="4" name="Content Placeholder 2"/>
          <p:cNvSpPr txBox="1"/>
          <p:nvPr/>
        </p:nvSpPr>
        <p:spPr>
          <a:xfrm>
            <a:off x="145415" y="558165"/>
            <a:ext cx="11901170" cy="1854200"/>
          </a:xfrm>
          <a:prstGeom prst="rect">
            <a:avLst/>
          </a:prstGeom>
        </p:spPr>
        <p:txBody>
          <a:bodyPr vert="horz" lIns="121920" tIns="60960" rIns="121920" bIns="60960" rtlCol="0" anchor="t">
            <a:no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 panose="020B0604020202020204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TW-EPT01 ETC便携发行机是由工业控制主板、电源、高清显示屏、键盘、工业电池、</a:t>
            </a:r>
            <a:r>
              <a:rPr lang="en-US" altLang="zh-CN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发行器、身份证读卡器、证件扫描仪和4G模块组合而成。</a:t>
            </a:r>
          </a:p>
          <a:p>
            <a:pPr algn="l"/>
            <a:r>
              <a:rPr lang="zh-CN" alt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TW-EPT01 ETC便携发行机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可实现身份证自动识别、车辆行驶证信息自动采集（支持OCR识别）、照片提取等功能。4G跟WIFI提供不间断的无线连接，电池持续供电8小时，整个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ETC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发行时间在3分钟左右，该设备适合户外使用。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endParaRPr lang="en-US" altLang="zh-CN" sz="1465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4000">
        <p14:switch dir="r"/>
      </p:transition>
    </mc:Choice>
    <mc:Fallback xmlns=""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-2147482297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970" y="1660525"/>
            <a:ext cx="3870325" cy="3104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" name="TextBox 13"/>
          <p:cNvSpPr txBox="1"/>
          <p:nvPr/>
        </p:nvSpPr>
        <p:spPr>
          <a:xfrm>
            <a:off x="1007110" y="794385"/>
            <a:ext cx="356997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上网模块和鼠标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8055" y="1660525"/>
            <a:ext cx="2827655" cy="36556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5335" y="1660525"/>
            <a:ext cx="3762375" cy="2822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3"/>
          <p:cNvSpPr txBox="1"/>
          <p:nvPr/>
        </p:nvSpPr>
        <p:spPr>
          <a:xfrm>
            <a:off x="872661" y="485809"/>
            <a:ext cx="153924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产品接口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5" y="1327150"/>
            <a:ext cx="10601325" cy="5025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switch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" y="34290"/>
            <a:ext cx="10683240" cy="678942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7"/>
          <p:cNvSpPr/>
          <p:nvPr/>
        </p:nvSpPr>
        <p:spPr>
          <a:xfrm rot="16200000" flipV="1">
            <a:off x="-1948591" y="1989841"/>
            <a:ext cx="6828296" cy="2878315"/>
          </a:xfrm>
          <a:custGeom>
            <a:avLst/>
            <a:gdLst>
              <a:gd name="connsiteX0" fmla="*/ 0 w 6858002"/>
              <a:gd name="connsiteY0" fmla="*/ 2890837 h 2890837"/>
              <a:gd name="connsiteX1" fmla="*/ 1495422 w 6858002"/>
              <a:gd name="connsiteY1" fmla="*/ 0 h 2890837"/>
              <a:gd name="connsiteX2" fmla="*/ 6858002 w 6858002"/>
              <a:gd name="connsiteY2" fmla="*/ 2890837 h 2890837"/>
              <a:gd name="connsiteX3" fmla="*/ 0 w 6858002"/>
              <a:gd name="connsiteY3" fmla="*/ 2890837 h 289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2" h="2890837">
                <a:moveTo>
                  <a:pt x="0" y="2890837"/>
                </a:moveTo>
                <a:lnTo>
                  <a:pt x="1495422" y="0"/>
                </a:lnTo>
                <a:lnTo>
                  <a:pt x="6858002" y="2890837"/>
                </a:lnTo>
                <a:lnTo>
                  <a:pt x="0" y="2890837"/>
                </a:lnTo>
                <a:close/>
              </a:path>
            </a:pathLst>
          </a:custGeom>
          <a:solidFill>
            <a:schemeClr val="bg1">
              <a:lumMod val="8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20"/>
          </a:p>
        </p:txBody>
      </p:sp>
      <p:grpSp>
        <p:nvGrpSpPr>
          <p:cNvPr id="15" name="组合 14"/>
          <p:cNvGrpSpPr/>
          <p:nvPr/>
        </p:nvGrpSpPr>
        <p:grpSpPr>
          <a:xfrm>
            <a:off x="-113764" y="3903738"/>
            <a:ext cx="12279365" cy="3049022"/>
            <a:chOff x="-140785" y="3871912"/>
            <a:chExt cx="12332785" cy="3062287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458"/>
            <a:stretch>
              <a:fillRect/>
            </a:stretch>
          </p:blipFill>
          <p:spPr>
            <a:xfrm>
              <a:off x="0" y="3871914"/>
              <a:ext cx="12192000" cy="2986087"/>
            </a:xfrm>
            <a:custGeom>
              <a:avLst/>
              <a:gdLst>
                <a:gd name="connsiteX0" fmla="*/ 6096001 w 12192000"/>
                <a:gd name="connsiteY0" fmla="*/ 0 h 2986087"/>
                <a:gd name="connsiteX1" fmla="*/ 12192000 w 12192000"/>
                <a:gd name="connsiteY1" fmla="*/ 2986087 h 2986087"/>
                <a:gd name="connsiteX2" fmla="*/ 12192000 w 12192000"/>
                <a:gd name="connsiteY2" fmla="*/ 2986087 h 2986087"/>
                <a:gd name="connsiteX3" fmla="*/ 0 w 12192000"/>
                <a:gd name="connsiteY3" fmla="*/ 2986087 h 298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0" h="2986087">
                  <a:moveTo>
                    <a:pt x="6096001" y="0"/>
                  </a:moveTo>
                  <a:lnTo>
                    <a:pt x="12192000" y="2986087"/>
                  </a:lnTo>
                  <a:lnTo>
                    <a:pt x="12192000" y="2986087"/>
                  </a:lnTo>
                  <a:lnTo>
                    <a:pt x="0" y="2986087"/>
                  </a:lnTo>
                  <a:close/>
                </a:path>
              </a:pathLst>
            </a:custGeom>
            <a:blipFill dpi="0" rotWithShape="1">
              <a:blip r:embed="rId4"/>
              <a:stretch>
                <a:fillRect/>
              </a:stretch>
            </a:blipFill>
          </p:spPr>
        </p:pic>
        <p:sp>
          <p:nvSpPr>
            <p:cNvPr id="17" name="等腰三角形 7"/>
            <p:cNvSpPr/>
            <p:nvPr/>
          </p:nvSpPr>
          <p:spPr>
            <a:xfrm rot="16200000">
              <a:off x="1444082" y="2287045"/>
              <a:ext cx="3062287" cy="6232021"/>
            </a:xfrm>
            <a:custGeom>
              <a:avLst/>
              <a:gdLst>
                <a:gd name="connsiteX0" fmla="*/ 0 w 2986089"/>
                <a:gd name="connsiteY0" fmla="*/ 2276476 h 6076951"/>
                <a:gd name="connsiteX1" fmla="*/ 9522 w 2986089"/>
                <a:gd name="connsiteY1" fmla="*/ 0 h 6076951"/>
                <a:gd name="connsiteX2" fmla="*/ 2986089 w 2986089"/>
                <a:gd name="connsiteY2" fmla="*/ 6076951 h 6076951"/>
                <a:gd name="connsiteX3" fmla="*/ 0 w 2986089"/>
                <a:gd name="connsiteY3" fmla="*/ 2276476 h 607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86089" h="6076951">
                  <a:moveTo>
                    <a:pt x="0" y="2276476"/>
                  </a:moveTo>
                  <a:lnTo>
                    <a:pt x="9522" y="0"/>
                  </a:lnTo>
                  <a:lnTo>
                    <a:pt x="2986089" y="6076951"/>
                  </a:lnTo>
                  <a:lnTo>
                    <a:pt x="0" y="2276476"/>
                  </a:lnTo>
                  <a:close/>
                </a:path>
              </a:pathLst>
            </a:custGeom>
            <a:solidFill>
              <a:schemeClr val="bg1">
                <a:lumMod val="8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34834" y="-49341"/>
            <a:ext cx="3512847" cy="2432760"/>
            <a:chOff x="4540310" y="-64474"/>
            <a:chExt cx="3182548" cy="2036641"/>
          </a:xfrm>
        </p:grpSpPr>
        <p:sp>
          <p:nvSpPr>
            <p:cNvPr id="20" name="等腰三角形 19"/>
            <p:cNvSpPr/>
            <p:nvPr/>
          </p:nvSpPr>
          <p:spPr>
            <a:xfrm flipV="1">
              <a:off x="4540310" y="-8671"/>
              <a:ext cx="3175876" cy="1980838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21" name="等腰三角形 7"/>
            <p:cNvSpPr/>
            <p:nvPr/>
          </p:nvSpPr>
          <p:spPr>
            <a:xfrm rot="5400000">
              <a:off x="5907233" y="156541"/>
              <a:ext cx="2036640" cy="1594610"/>
            </a:xfrm>
            <a:custGeom>
              <a:avLst/>
              <a:gdLst>
                <a:gd name="connsiteX0" fmla="*/ 0 w 3109533"/>
                <a:gd name="connsiteY0" fmla="*/ 661987 h 1138237"/>
                <a:gd name="connsiteX1" fmla="*/ 89747 w 3109533"/>
                <a:gd name="connsiteY1" fmla="*/ 0 h 1138237"/>
                <a:gd name="connsiteX2" fmla="*/ 3109533 w 3109533"/>
                <a:gd name="connsiteY2" fmla="*/ 1138237 h 1138237"/>
                <a:gd name="connsiteX3" fmla="*/ 0 w 3109533"/>
                <a:gd name="connsiteY3" fmla="*/ 661987 h 1138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138237">
                  <a:moveTo>
                    <a:pt x="0" y="661987"/>
                  </a:moveTo>
                  <a:lnTo>
                    <a:pt x="89747" y="0"/>
                  </a:lnTo>
                  <a:lnTo>
                    <a:pt x="3109533" y="1138237"/>
                  </a:lnTo>
                  <a:lnTo>
                    <a:pt x="0" y="661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10338" y="-22077"/>
            <a:ext cx="3526975" cy="1700812"/>
            <a:chOff x="5314257" y="-36573"/>
            <a:chExt cx="4223383" cy="2036640"/>
          </a:xfrm>
        </p:grpSpPr>
        <p:sp>
          <p:nvSpPr>
            <p:cNvPr id="23" name="等腰三角形 22"/>
            <p:cNvSpPr/>
            <p:nvPr/>
          </p:nvSpPr>
          <p:spPr>
            <a:xfrm flipV="1">
              <a:off x="5314257" y="-8671"/>
              <a:ext cx="4190029" cy="1980838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24" name="等腰三角形 7"/>
            <p:cNvSpPr/>
            <p:nvPr/>
          </p:nvSpPr>
          <p:spPr>
            <a:xfrm rot="5400000">
              <a:off x="7455135" y="-82438"/>
              <a:ext cx="2036640" cy="2128370"/>
            </a:xfrm>
            <a:custGeom>
              <a:avLst/>
              <a:gdLst>
                <a:gd name="connsiteX0" fmla="*/ 0 w 3109533"/>
                <a:gd name="connsiteY0" fmla="*/ 1042987 h 1519237"/>
                <a:gd name="connsiteX1" fmla="*/ 47151 w 3109533"/>
                <a:gd name="connsiteY1" fmla="*/ 0 h 1519237"/>
                <a:gd name="connsiteX2" fmla="*/ 3109533 w 3109533"/>
                <a:gd name="connsiteY2" fmla="*/ 1519237 h 1519237"/>
                <a:gd name="connsiteX3" fmla="*/ 0 w 3109533"/>
                <a:gd name="connsiteY3" fmla="*/ 1042987 h 1519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9533" h="1519237">
                  <a:moveTo>
                    <a:pt x="0" y="1042987"/>
                  </a:moveTo>
                  <a:lnTo>
                    <a:pt x="47151" y="0"/>
                  </a:lnTo>
                  <a:lnTo>
                    <a:pt x="3109533" y="1519237"/>
                  </a:lnTo>
                  <a:lnTo>
                    <a:pt x="0" y="1042987"/>
                  </a:lnTo>
                  <a:close/>
                </a:path>
              </a:pathLst>
            </a:cu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757723" y="4252"/>
            <a:ext cx="3014017" cy="1831480"/>
            <a:chOff x="3318616" y="-10648"/>
            <a:chExt cx="2451714" cy="1534624"/>
          </a:xfrm>
        </p:grpSpPr>
        <p:sp>
          <p:nvSpPr>
            <p:cNvPr id="29" name="等腰三角形 28"/>
            <p:cNvSpPr/>
            <p:nvPr/>
          </p:nvSpPr>
          <p:spPr>
            <a:xfrm flipV="1">
              <a:off x="3318616" y="0"/>
              <a:ext cx="2443388" cy="1523975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  <p:sp>
          <p:nvSpPr>
            <p:cNvPr id="30" name="等腰三角形 7"/>
            <p:cNvSpPr/>
            <p:nvPr/>
          </p:nvSpPr>
          <p:spPr>
            <a:xfrm rot="5400000">
              <a:off x="4376311" y="129956"/>
              <a:ext cx="1534624" cy="1253415"/>
            </a:xfrm>
            <a:custGeom>
              <a:avLst/>
              <a:gdLst>
                <a:gd name="connsiteX0" fmla="*/ 31479 w 1953048"/>
                <a:gd name="connsiteY0" fmla="*/ 490264 h 807056"/>
                <a:gd name="connsiteX1" fmla="*/ 0 w 1953048"/>
                <a:gd name="connsiteY1" fmla="*/ 0 h 807056"/>
                <a:gd name="connsiteX2" fmla="*/ 1953048 w 1953048"/>
                <a:gd name="connsiteY2" fmla="*/ 807056 h 807056"/>
                <a:gd name="connsiteX3" fmla="*/ 31479 w 1953048"/>
                <a:gd name="connsiteY3" fmla="*/ 490264 h 807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53048" h="807056">
                  <a:moveTo>
                    <a:pt x="31479" y="490264"/>
                  </a:moveTo>
                  <a:lnTo>
                    <a:pt x="0" y="0"/>
                  </a:lnTo>
                  <a:lnTo>
                    <a:pt x="1953048" y="807056"/>
                  </a:lnTo>
                  <a:lnTo>
                    <a:pt x="31479" y="490264"/>
                  </a:lnTo>
                  <a:close/>
                </a:path>
              </a:pathLst>
            </a:custGeom>
            <a:solidFill>
              <a:schemeClr val="bg1">
                <a:lumMod val="85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2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4477902" y="4348739"/>
            <a:ext cx="3100353" cy="11955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170">
                <a:solidFill>
                  <a:schemeClr val="bg1"/>
                </a:solidFill>
                <a:latin typeface="Segoe UI Symbol" panose="020B0502040204020203" pitchFamily="34" charset="0"/>
                <a:ea typeface="Segoe UI Symbol" panose="020B0502040204020203" pitchFamily="34" charset="0"/>
                <a:cs typeface="Segoe UI Black" panose="020B0A02040204020203" pitchFamily="34" charset="0"/>
              </a:rPr>
              <a:t>Part 02</a:t>
            </a:r>
            <a:endParaRPr lang="zh-CN" altLang="en-US" sz="7170">
              <a:solidFill>
                <a:schemeClr val="bg1"/>
              </a:solidFill>
              <a:latin typeface="Segoe UI Symbol" panose="020B0502040204020203" pitchFamily="34" charset="0"/>
              <a:cs typeface="Segoe UI Black" panose="020B0A02040204020203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021965" y="2665095"/>
            <a:ext cx="54908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>
                <a:solidFill>
                  <a:srgbClr val="2F5597"/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操作流程</a:t>
            </a:r>
          </a:p>
        </p:txBody>
      </p:sp>
    </p:spTree>
  </p:cSld>
  <p:clrMapOvr>
    <a:masterClrMapping/>
  </p:clrMapOvr>
  <p:transition spd="slow"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435" y="755015"/>
            <a:ext cx="8464550" cy="6350000"/>
          </a:xfrm>
          <a:prstGeom prst="rect">
            <a:avLst/>
          </a:prstGeom>
        </p:spPr>
      </p:pic>
      <p:sp>
        <p:nvSpPr>
          <p:cNvPr id="17" name="TextBox 13"/>
          <p:cNvSpPr txBox="1"/>
          <p:nvPr/>
        </p:nvSpPr>
        <p:spPr>
          <a:xfrm>
            <a:off x="485946" y="85124"/>
            <a:ext cx="2556510" cy="501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lang="zh-CN" altLang="en-US" sz="2665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操作流程</a:t>
            </a:r>
            <a:r>
              <a:rPr lang="zh-CN" altLang="en-US" sz="2665" b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820</Words>
  <Application>Microsoft Office PowerPoint</Application>
  <PresentationFormat>宽屏</PresentationFormat>
  <Paragraphs>128</Paragraphs>
  <Slides>28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5" baseType="lpstr">
      <vt:lpstr>等线</vt:lpstr>
      <vt:lpstr>等线 Light</vt:lpstr>
      <vt:lpstr>宋体</vt:lpstr>
      <vt:lpstr>微软雅黑</vt:lpstr>
      <vt:lpstr>Arial</vt:lpstr>
      <vt:lpstr>Segoe UI Symbol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注：发行中如果遇到发行失败时，在左侧菜单栏点击【货车订单】菜单，按车牌号找到当前车辆点击【货车发卡】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li yong</cp:lastModifiedBy>
  <cp:revision>79</cp:revision>
  <dcterms:created xsi:type="dcterms:W3CDTF">2018-02-24T06:24:00Z</dcterms:created>
  <dcterms:modified xsi:type="dcterms:W3CDTF">2019-11-24T13:00:45Z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